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25"/>
  </p:notesMasterIdLst>
  <p:sldIdLst>
    <p:sldId id="256" r:id="rId2"/>
    <p:sldId id="276" r:id="rId3"/>
    <p:sldId id="258" r:id="rId4"/>
    <p:sldId id="264" r:id="rId5"/>
    <p:sldId id="279" r:id="rId6"/>
    <p:sldId id="263" r:id="rId7"/>
    <p:sldId id="261" r:id="rId8"/>
    <p:sldId id="268" r:id="rId9"/>
    <p:sldId id="271" r:id="rId10"/>
    <p:sldId id="272" r:id="rId11"/>
    <p:sldId id="273" r:id="rId12"/>
    <p:sldId id="274" r:id="rId13"/>
    <p:sldId id="259" r:id="rId14"/>
    <p:sldId id="265" r:id="rId15"/>
    <p:sldId id="266" r:id="rId16"/>
    <p:sldId id="270" r:id="rId17"/>
    <p:sldId id="267" r:id="rId18"/>
    <p:sldId id="278" r:id="rId19"/>
    <p:sldId id="281" r:id="rId20"/>
    <p:sldId id="275" r:id="rId21"/>
    <p:sldId id="277" r:id="rId22"/>
    <p:sldId id="280" r:id="rId23"/>
    <p:sldId id="262" r:id="rId24"/>
  </p:sldIdLst>
  <p:sldSz cx="12192000" cy="6858000"/>
  <p:notesSz cx="6858000" cy="9144000"/>
  <p:defaultTextStyle>
    <a:defPPr>
      <a:defRPr lang="es-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é Ortiz" initials="JO" lastIdx="1" clrIdx="0">
    <p:extLst>
      <p:ext uri="{19B8F6BF-5375-455C-9EA6-DF929625EA0E}">
        <p15:presenceInfo xmlns:p15="http://schemas.microsoft.com/office/powerpoint/2012/main" userId="36f08f1296072a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7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94660"/>
  </p:normalViewPr>
  <p:slideViewPr>
    <p:cSldViewPr snapToGrid="0">
      <p:cViewPr varScale="1">
        <p:scale>
          <a:sx n="84" d="100"/>
          <a:sy n="84" d="100"/>
        </p:scale>
        <p:origin x="854"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F14415-52B1-4849-B106-8C78226E4327}" type="datetimeFigureOut">
              <a:rPr lang="es-PR" smtClean="0"/>
              <a:t>05/09/2017</a:t>
            </a:fld>
            <a:endParaRPr lang="es-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1DE3B-9F5F-438B-99C2-2404637F2D69}" type="slidenum">
              <a:rPr lang="es-PR" smtClean="0"/>
              <a:t>‹#›</a:t>
            </a:fld>
            <a:endParaRPr lang="es-PR"/>
          </a:p>
        </p:txBody>
      </p:sp>
    </p:spTree>
    <p:extLst>
      <p:ext uri="{BB962C8B-B14F-4D97-AF65-F5344CB8AC3E}">
        <p14:creationId xmlns:p14="http://schemas.microsoft.com/office/powerpoint/2010/main" val="2223710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R"/>
          </a:p>
        </p:txBody>
      </p:sp>
      <p:sp>
        <p:nvSpPr>
          <p:cNvPr id="4" name="Slide Number Placeholder 3"/>
          <p:cNvSpPr>
            <a:spLocks noGrp="1"/>
          </p:cNvSpPr>
          <p:nvPr>
            <p:ph type="sldNum" sz="quarter" idx="10"/>
          </p:nvPr>
        </p:nvSpPr>
        <p:spPr/>
        <p:txBody>
          <a:bodyPr/>
          <a:lstStyle/>
          <a:p>
            <a:fld id="{2251DE3B-9F5F-438B-99C2-2404637F2D69}" type="slidenum">
              <a:rPr lang="es-PR" smtClean="0"/>
              <a:t>1</a:t>
            </a:fld>
            <a:endParaRPr lang="es-PR"/>
          </a:p>
        </p:txBody>
      </p:sp>
    </p:spTree>
    <p:extLst>
      <p:ext uri="{BB962C8B-B14F-4D97-AF65-F5344CB8AC3E}">
        <p14:creationId xmlns:p14="http://schemas.microsoft.com/office/powerpoint/2010/main" val="213162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uohjiyghijuohi</a:t>
            </a:r>
            <a:endParaRPr lang="es-PR" dirty="0"/>
          </a:p>
        </p:txBody>
      </p:sp>
      <p:sp>
        <p:nvSpPr>
          <p:cNvPr id="4" name="Slide Number Placeholder 3"/>
          <p:cNvSpPr>
            <a:spLocks noGrp="1"/>
          </p:cNvSpPr>
          <p:nvPr>
            <p:ph type="sldNum" sz="quarter" idx="10"/>
          </p:nvPr>
        </p:nvSpPr>
        <p:spPr/>
        <p:txBody>
          <a:bodyPr/>
          <a:lstStyle/>
          <a:p>
            <a:fld id="{2251DE3B-9F5F-438B-99C2-2404637F2D69}" type="slidenum">
              <a:rPr lang="es-PR" smtClean="0"/>
              <a:t>2</a:t>
            </a:fld>
            <a:endParaRPr lang="es-PR"/>
          </a:p>
        </p:txBody>
      </p:sp>
    </p:spTree>
    <p:extLst>
      <p:ext uri="{BB962C8B-B14F-4D97-AF65-F5344CB8AC3E}">
        <p14:creationId xmlns:p14="http://schemas.microsoft.com/office/powerpoint/2010/main" val="954970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R" dirty="0"/>
          </a:p>
        </p:txBody>
      </p:sp>
      <p:sp>
        <p:nvSpPr>
          <p:cNvPr id="4" name="Slide Number Placeholder 3"/>
          <p:cNvSpPr>
            <a:spLocks noGrp="1"/>
          </p:cNvSpPr>
          <p:nvPr>
            <p:ph type="sldNum" sz="quarter" idx="10"/>
          </p:nvPr>
        </p:nvSpPr>
        <p:spPr/>
        <p:txBody>
          <a:bodyPr/>
          <a:lstStyle/>
          <a:p>
            <a:fld id="{2251DE3B-9F5F-438B-99C2-2404637F2D69}" type="slidenum">
              <a:rPr lang="es-PR" smtClean="0"/>
              <a:t>3</a:t>
            </a:fld>
            <a:endParaRPr lang="es-PR"/>
          </a:p>
        </p:txBody>
      </p:sp>
    </p:spTree>
    <p:extLst>
      <p:ext uri="{BB962C8B-B14F-4D97-AF65-F5344CB8AC3E}">
        <p14:creationId xmlns:p14="http://schemas.microsoft.com/office/powerpoint/2010/main" val="896091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baseline="0" dirty="0"/>
          </a:p>
        </p:txBody>
      </p:sp>
      <p:sp>
        <p:nvSpPr>
          <p:cNvPr id="4" name="Slide Number Placeholder 3"/>
          <p:cNvSpPr>
            <a:spLocks noGrp="1"/>
          </p:cNvSpPr>
          <p:nvPr>
            <p:ph type="sldNum" sz="quarter" idx="10"/>
          </p:nvPr>
        </p:nvSpPr>
        <p:spPr/>
        <p:txBody>
          <a:bodyPr/>
          <a:lstStyle/>
          <a:p>
            <a:fld id="{F82A87CD-4A3C-45AB-864C-CB4B97606CC5}" type="slidenum">
              <a:rPr lang="en-US" smtClean="0"/>
              <a:pPr/>
              <a:t>9</a:t>
            </a:fld>
            <a:endParaRPr lang="en-US" dirty="0"/>
          </a:p>
        </p:txBody>
      </p:sp>
    </p:spTree>
    <p:extLst>
      <p:ext uri="{BB962C8B-B14F-4D97-AF65-F5344CB8AC3E}">
        <p14:creationId xmlns:p14="http://schemas.microsoft.com/office/powerpoint/2010/main" val="364990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baseline="0" dirty="0"/>
          </a:p>
        </p:txBody>
      </p:sp>
      <p:sp>
        <p:nvSpPr>
          <p:cNvPr id="4" name="Slide Number Placeholder 3"/>
          <p:cNvSpPr>
            <a:spLocks noGrp="1"/>
          </p:cNvSpPr>
          <p:nvPr>
            <p:ph type="sldNum" sz="quarter" idx="10"/>
          </p:nvPr>
        </p:nvSpPr>
        <p:spPr/>
        <p:txBody>
          <a:bodyPr/>
          <a:lstStyle/>
          <a:p>
            <a:fld id="{F82A87CD-4A3C-45AB-864C-CB4B97606CC5}" type="slidenum">
              <a:rPr lang="en-US" smtClean="0"/>
              <a:pPr/>
              <a:t>10</a:t>
            </a:fld>
            <a:endParaRPr lang="en-US" dirty="0"/>
          </a:p>
        </p:txBody>
      </p:sp>
    </p:spTree>
    <p:extLst>
      <p:ext uri="{BB962C8B-B14F-4D97-AF65-F5344CB8AC3E}">
        <p14:creationId xmlns:p14="http://schemas.microsoft.com/office/powerpoint/2010/main" val="3153325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baseline="0" dirty="0"/>
          </a:p>
        </p:txBody>
      </p:sp>
      <p:sp>
        <p:nvSpPr>
          <p:cNvPr id="4" name="Slide Number Placeholder 3"/>
          <p:cNvSpPr>
            <a:spLocks noGrp="1"/>
          </p:cNvSpPr>
          <p:nvPr>
            <p:ph type="sldNum" sz="quarter" idx="10"/>
          </p:nvPr>
        </p:nvSpPr>
        <p:spPr/>
        <p:txBody>
          <a:bodyPr/>
          <a:lstStyle/>
          <a:p>
            <a:fld id="{F82A87CD-4A3C-45AB-864C-CB4B97606CC5}" type="slidenum">
              <a:rPr lang="en-US" smtClean="0"/>
              <a:pPr/>
              <a:t>11</a:t>
            </a:fld>
            <a:endParaRPr lang="en-US" dirty="0"/>
          </a:p>
        </p:txBody>
      </p:sp>
    </p:spTree>
    <p:extLst>
      <p:ext uri="{BB962C8B-B14F-4D97-AF65-F5344CB8AC3E}">
        <p14:creationId xmlns:p14="http://schemas.microsoft.com/office/powerpoint/2010/main" val="192316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baseline="0" dirty="0"/>
          </a:p>
        </p:txBody>
      </p:sp>
      <p:sp>
        <p:nvSpPr>
          <p:cNvPr id="4" name="Slide Number Placeholder 3"/>
          <p:cNvSpPr>
            <a:spLocks noGrp="1"/>
          </p:cNvSpPr>
          <p:nvPr>
            <p:ph type="sldNum" sz="quarter" idx="10"/>
          </p:nvPr>
        </p:nvSpPr>
        <p:spPr/>
        <p:txBody>
          <a:bodyPr/>
          <a:lstStyle/>
          <a:p>
            <a:fld id="{F82A87CD-4A3C-45AB-864C-CB4B97606CC5}" type="slidenum">
              <a:rPr lang="en-US" smtClean="0"/>
              <a:pPr/>
              <a:t>12</a:t>
            </a:fld>
            <a:endParaRPr lang="en-US" dirty="0"/>
          </a:p>
        </p:txBody>
      </p:sp>
    </p:spTree>
    <p:extLst>
      <p:ext uri="{BB962C8B-B14F-4D97-AF65-F5344CB8AC3E}">
        <p14:creationId xmlns:p14="http://schemas.microsoft.com/office/powerpoint/2010/main" val="46719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8B4861A-52BA-4A63-AE27-F1590F4768B8}" type="datetime1">
              <a:rPr lang="es-PR" smtClean="0"/>
              <a:t>05/09/2017</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991148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CFDD9D-C9E4-4533-B578-4DAFB3A67B46}" type="datetime1">
              <a:rPr lang="es-PR" smtClean="0"/>
              <a:t>05/09/2017</a:t>
            </a:fld>
            <a:endParaRPr lang="es-PR"/>
          </a:p>
        </p:txBody>
      </p:sp>
      <p:sp>
        <p:nvSpPr>
          <p:cNvPr id="6" name="Footer Placeholder 5"/>
          <p:cNvSpPr>
            <a:spLocks noGrp="1"/>
          </p:cNvSpPr>
          <p:nvPr>
            <p:ph type="ftr" sz="quarter" idx="11"/>
          </p:nvPr>
        </p:nvSpPr>
        <p:spPr/>
        <p:txBody>
          <a:bodyPr/>
          <a:lstStyle/>
          <a:p>
            <a:endParaRPr lang="es-PR"/>
          </a:p>
        </p:txBody>
      </p:sp>
      <p:sp>
        <p:nvSpPr>
          <p:cNvPr id="7" name="Slide Number Placeholder 6"/>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995739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46376F-A0D5-4367-A52F-3CCECFC4E97B}" type="datetime1">
              <a:rPr lang="es-PR" smtClean="0"/>
              <a:t>05/09/2017</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367181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1E5971-BF4F-421C-BD00-DDF82D50C734}" type="datetime1">
              <a:rPr lang="es-PR" smtClean="0"/>
              <a:t>05/09/2017</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07138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EBF4F1-3230-4F45-AA42-32DED269525B}" type="datetime1">
              <a:rPr lang="es-PR" smtClean="0"/>
              <a:t>05/09/2017</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2854309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363D0D9-AF8E-4964-B309-A03B9CC473C8}" type="datetime1">
              <a:rPr lang="es-PR" smtClean="0"/>
              <a:t>05/09/2017</a:t>
            </a:fld>
            <a:endParaRPr lang="es-PR"/>
          </a:p>
        </p:txBody>
      </p:sp>
      <p:sp>
        <p:nvSpPr>
          <p:cNvPr id="4"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3434833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ADEC4A0-9DB3-4A2A-96AF-ADA73C407A76}" type="datetime1">
              <a:rPr lang="es-PR" smtClean="0"/>
              <a:t>05/09/2017</a:t>
            </a:fld>
            <a:endParaRPr lang="es-PR"/>
          </a:p>
        </p:txBody>
      </p:sp>
      <p:sp>
        <p:nvSpPr>
          <p:cNvPr id="4"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304051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24B2AB-1B0E-4185-8EFB-D4CB306FDE40}" type="datetime1">
              <a:rPr lang="es-PR" smtClean="0"/>
              <a:t>05/09/2017</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4168375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DCF14F-6E35-4049-BD25-AB880B186D9A}" type="datetime1">
              <a:rPr lang="es-PR" smtClean="0"/>
              <a:t>05/09/2017</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1551530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AEA9527-8C59-417C-92AD-67DF537F22A0}" type="datetime1">
              <a:rPr lang="es-PR" smtClean="0"/>
              <a:t>05/09/2017</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187071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C8F4F1-783C-4270-BF30-C0FB44854B06}" type="datetime1">
              <a:rPr lang="es-PR" smtClean="0"/>
              <a:t>05/09/2017</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2421852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38443E6-A5E7-4197-A43B-DB30F340D5CC}" type="datetime1">
              <a:rPr lang="es-PR" smtClean="0"/>
              <a:t>05/09/2017</a:t>
            </a:fld>
            <a:endParaRPr lang="es-PR"/>
          </a:p>
        </p:txBody>
      </p:sp>
      <p:sp>
        <p:nvSpPr>
          <p:cNvPr id="6" name="Footer Placeholder 5"/>
          <p:cNvSpPr>
            <a:spLocks noGrp="1"/>
          </p:cNvSpPr>
          <p:nvPr>
            <p:ph type="ftr" sz="quarter" idx="11"/>
          </p:nvPr>
        </p:nvSpPr>
        <p:spPr/>
        <p:txBody>
          <a:bodyPr/>
          <a:lstStyle/>
          <a:p>
            <a:endParaRPr lang="es-PR"/>
          </a:p>
        </p:txBody>
      </p:sp>
      <p:sp>
        <p:nvSpPr>
          <p:cNvPr id="7" name="Slide Number Placeholder 6"/>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2503297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2D8ADF7-986D-460E-9207-5E5CD7558243}" type="datetime1">
              <a:rPr lang="es-PR" smtClean="0"/>
              <a:t>05/09/2017</a:t>
            </a:fld>
            <a:endParaRPr lang="es-PR"/>
          </a:p>
        </p:txBody>
      </p:sp>
      <p:sp>
        <p:nvSpPr>
          <p:cNvPr id="8" name="Footer Placeholder 7"/>
          <p:cNvSpPr>
            <a:spLocks noGrp="1"/>
          </p:cNvSpPr>
          <p:nvPr>
            <p:ph type="ftr" sz="quarter" idx="11"/>
          </p:nvPr>
        </p:nvSpPr>
        <p:spPr/>
        <p:txBody>
          <a:bodyPr/>
          <a:lstStyle/>
          <a:p>
            <a:endParaRPr lang="es-PR"/>
          </a:p>
        </p:txBody>
      </p:sp>
      <p:sp>
        <p:nvSpPr>
          <p:cNvPr id="9" name="Slide Number Placeholder 8"/>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1429662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B5C77C3-B599-4CAD-A136-DE6DD5F764CF}" type="datetime1">
              <a:rPr lang="es-PR" smtClean="0"/>
              <a:t>05/09/2017</a:t>
            </a:fld>
            <a:endParaRPr lang="es-PR"/>
          </a:p>
        </p:txBody>
      </p:sp>
      <p:sp>
        <p:nvSpPr>
          <p:cNvPr id="5" name="Footer Placeholder 3"/>
          <p:cNvSpPr>
            <a:spLocks noGrp="1"/>
          </p:cNvSpPr>
          <p:nvPr>
            <p:ph type="ftr" sz="quarter" idx="11"/>
          </p:nvPr>
        </p:nvSpPr>
        <p:spPr/>
        <p:txBody>
          <a:bodyPr/>
          <a:lstStyle/>
          <a:p>
            <a:endParaRPr lang="es-PR"/>
          </a:p>
        </p:txBody>
      </p:sp>
      <p:sp>
        <p:nvSpPr>
          <p:cNvPr id="6" name="Slide Number Placeholder 4"/>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3819166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534DAA1-CCA2-4FCE-8FF4-8226C902D0C7}" type="datetime1">
              <a:rPr lang="es-PR" smtClean="0"/>
              <a:t>05/09/2017</a:t>
            </a:fld>
            <a:endParaRPr lang="es-PR"/>
          </a:p>
        </p:txBody>
      </p:sp>
      <p:sp>
        <p:nvSpPr>
          <p:cNvPr id="5" name="Footer Placeholder 2"/>
          <p:cNvSpPr>
            <a:spLocks noGrp="1"/>
          </p:cNvSpPr>
          <p:nvPr>
            <p:ph type="ftr" sz="quarter" idx="11"/>
          </p:nvPr>
        </p:nvSpPr>
        <p:spPr/>
        <p:txBody>
          <a:bodyPr/>
          <a:lstStyle/>
          <a:p>
            <a:endParaRPr lang="es-PR"/>
          </a:p>
        </p:txBody>
      </p:sp>
      <p:sp>
        <p:nvSpPr>
          <p:cNvPr id="6" name="Slide Number Placeholder 3"/>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1401843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532EE23F-8093-48B1-A409-051C19D9DF49}" type="datetime1">
              <a:rPr lang="es-PR" smtClean="0"/>
              <a:t>05/09/2017</a:t>
            </a:fld>
            <a:endParaRPr lang="es-PR"/>
          </a:p>
        </p:txBody>
      </p:sp>
      <p:sp>
        <p:nvSpPr>
          <p:cNvPr id="5" name="Footer Placeholder 5"/>
          <p:cNvSpPr>
            <a:spLocks noGrp="1"/>
          </p:cNvSpPr>
          <p:nvPr>
            <p:ph type="ftr" sz="quarter" idx="11"/>
          </p:nvPr>
        </p:nvSpPr>
        <p:spPr/>
        <p:txBody>
          <a:bodyPr/>
          <a:lstStyle/>
          <a:p>
            <a:endParaRPr lang="es-PR"/>
          </a:p>
        </p:txBody>
      </p:sp>
      <p:sp>
        <p:nvSpPr>
          <p:cNvPr id="6" name="Slide Number Placeholder 6"/>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503917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BB09C2-2529-4F70-B821-B067BD5AA392}" type="datetime1">
              <a:rPr lang="es-PR" smtClean="0"/>
              <a:t>05/09/2017</a:t>
            </a:fld>
            <a:endParaRPr lang="es-PR"/>
          </a:p>
        </p:txBody>
      </p:sp>
      <p:sp>
        <p:nvSpPr>
          <p:cNvPr id="6" name="Footer Placeholder 5"/>
          <p:cNvSpPr>
            <a:spLocks noGrp="1"/>
          </p:cNvSpPr>
          <p:nvPr>
            <p:ph type="ftr" sz="quarter" idx="11"/>
          </p:nvPr>
        </p:nvSpPr>
        <p:spPr/>
        <p:txBody>
          <a:bodyPr/>
          <a:lstStyle/>
          <a:p>
            <a:endParaRPr lang="es-PR"/>
          </a:p>
        </p:txBody>
      </p:sp>
      <p:sp>
        <p:nvSpPr>
          <p:cNvPr id="7" name="Slide Number Placeholder 6"/>
          <p:cNvSpPr>
            <a:spLocks noGrp="1"/>
          </p:cNvSpPr>
          <p:nvPr>
            <p:ph type="sldNum" sz="quarter" idx="12"/>
          </p:nvPr>
        </p:nvSpPr>
        <p:spPr/>
        <p:txBody>
          <a:bodyPr/>
          <a:lstStyle/>
          <a:p>
            <a:fld id="{5FF21AFD-FB25-4ED3-8ADC-59E0942A16A0}" type="slidenum">
              <a:rPr lang="es-PR" smtClean="0"/>
              <a:t>‹#›</a:t>
            </a:fld>
            <a:endParaRPr lang="es-PR"/>
          </a:p>
        </p:txBody>
      </p:sp>
    </p:spTree>
    <p:extLst>
      <p:ext uri="{BB962C8B-B14F-4D97-AF65-F5344CB8AC3E}">
        <p14:creationId xmlns:p14="http://schemas.microsoft.com/office/powerpoint/2010/main" val="247438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329BC76-FD17-4676-AB11-A5C7D0D0FEC6}" type="datetime1">
              <a:rPr lang="es-PR" smtClean="0"/>
              <a:t>05/09/2017</a:t>
            </a:fld>
            <a:endParaRPr lang="es-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FF21AFD-FB25-4ED3-8ADC-59E0942A16A0}" type="slidenum">
              <a:rPr lang="es-PR" smtClean="0"/>
              <a:t>‹#›</a:t>
            </a:fld>
            <a:endParaRPr lang="es-PR"/>
          </a:p>
        </p:txBody>
      </p:sp>
    </p:spTree>
    <p:extLst>
      <p:ext uri="{BB962C8B-B14F-4D97-AF65-F5344CB8AC3E}">
        <p14:creationId xmlns:p14="http://schemas.microsoft.com/office/powerpoint/2010/main" val="3357340194"/>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amputee-coalition.org/lawn-mower-accidents-cause-needless-amputations/" TargetMode="External"/><Relationship Id="rId2" Type="http://schemas.openxmlformats.org/officeDocument/2006/relationships/hyperlink" Target="https://www.nwf.org/News-and-Magazines/National-Wildlife/Gardening/Archives/2007/How-to-Mow-Down-Pollution.aspx" TargetMode="External"/><Relationship Id="rId1" Type="http://schemas.openxmlformats.org/officeDocument/2006/relationships/slideLayout" Target="../slideLayouts/slideLayout2.xml"/><Relationship Id="rId5" Type="http://schemas.openxmlformats.org/officeDocument/2006/relationships/hyperlink" Target="https://www.uaex.edu/publications/PDF/FSA-1005.pdf" TargetMode="External"/><Relationship Id="rId4" Type="http://schemas.openxmlformats.org/officeDocument/2006/relationships/hyperlink" Target="http://www.abc.net/environment/articles/2012/09/28/3599373.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RC%20Grass%20Cutter.vpp"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RC%20Grass%20Cutter.vpp"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560787"/>
            <a:ext cx="9106645" cy="2743629"/>
          </a:xfrm>
        </p:spPr>
        <p:txBody>
          <a:bodyPr/>
          <a:lstStyle/>
          <a:p>
            <a:r>
              <a:rPr lang="en-US" sz="7800" dirty="0" smtClean="0"/>
              <a:t>RC/Automated Grass Cutter </a:t>
            </a:r>
            <a:endParaRPr lang="es-PR" sz="7800" dirty="0"/>
          </a:p>
        </p:txBody>
      </p:sp>
      <p:sp>
        <p:nvSpPr>
          <p:cNvPr id="3" name="Subtitle 2"/>
          <p:cNvSpPr>
            <a:spLocks noGrp="1"/>
          </p:cNvSpPr>
          <p:nvPr>
            <p:ph type="subTitle" idx="1"/>
          </p:nvPr>
        </p:nvSpPr>
        <p:spPr>
          <a:xfrm>
            <a:off x="1154955" y="4777380"/>
            <a:ext cx="4064026" cy="1153520"/>
          </a:xfrm>
        </p:spPr>
        <p:txBody>
          <a:bodyPr>
            <a:noAutofit/>
          </a:bodyPr>
          <a:lstStyle/>
          <a:p>
            <a:r>
              <a:rPr lang="en-US" sz="1400" dirty="0" smtClean="0"/>
              <a:t>Jose A. Ortiz (computer engineer) </a:t>
            </a:r>
          </a:p>
          <a:p>
            <a:r>
              <a:rPr lang="en-US" sz="1400" dirty="0" smtClean="0"/>
              <a:t>Juan E. Rivera (electrical engineer)</a:t>
            </a:r>
          </a:p>
          <a:p>
            <a:r>
              <a:rPr lang="en-US" sz="1400" dirty="0" smtClean="0"/>
              <a:t>Victor E. </a:t>
            </a:r>
            <a:r>
              <a:rPr lang="en-US" sz="1400" dirty="0"/>
              <a:t>Castro (electrical engineer)</a:t>
            </a:r>
            <a:endParaRPr lang="es-PR" sz="1400" dirty="0"/>
          </a:p>
        </p:txBody>
      </p:sp>
      <p:sp>
        <p:nvSpPr>
          <p:cNvPr id="4" name="Subtitle 2"/>
          <p:cNvSpPr txBox="1">
            <a:spLocks/>
          </p:cNvSpPr>
          <p:nvPr/>
        </p:nvSpPr>
        <p:spPr>
          <a:xfrm>
            <a:off x="6979452" y="4572428"/>
            <a:ext cx="2854661" cy="1422929"/>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1400" dirty="0" smtClean="0"/>
              <a:t>Mentors :</a:t>
            </a:r>
          </a:p>
          <a:p>
            <a:r>
              <a:rPr lang="en-US" sz="1400" dirty="0" smtClean="0"/>
              <a:t>Prof. </a:t>
            </a:r>
            <a:r>
              <a:rPr lang="en-US" sz="1400" dirty="0" err="1" smtClean="0"/>
              <a:t>Alcides</a:t>
            </a:r>
            <a:r>
              <a:rPr lang="en-US" sz="1400" dirty="0" smtClean="0"/>
              <a:t> </a:t>
            </a:r>
            <a:r>
              <a:rPr lang="en-US" sz="1400" dirty="0" err="1" smtClean="0"/>
              <a:t>alvear</a:t>
            </a:r>
            <a:r>
              <a:rPr lang="en-US" sz="1400" dirty="0" smtClean="0"/>
              <a:t>, </a:t>
            </a:r>
          </a:p>
          <a:p>
            <a:r>
              <a:rPr lang="en-US" sz="1400" dirty="0" smtClean="0"/>
              <a:t>Prof. Diego a. Aponte,</a:t>
            </a:r>
          </a:p>
          <a:p>
            <a:r>
              <a:rPr lang="en-US" sz="1400" dirty="0" smtClean="0"/>
              <a:t> dr. Miguel </a:t>
            </a:r>
            <a:r>
              <a:rPr lang="en-US" sz="1400" dirty="0" err="1" smtClean="0"/>
              <a:t>goenaga</a:t>
            </a:r>
            <a:endParaRPr lang="es-PR" sz="1400" dirty="0"/>
          </a:p>
        </p:txBody>
      </p:sp>
    </p:spTree>
    <p:extLst>
      <p:ext uri="{BB962C8B-B14F-4D97-AF65-F5344CB8AC3E}">
        <p14:creationId xmlns:p14="http://schemas.microsoft.com/office/powerpoint/2010/main" val="919577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C63DF95-06F6-4884-96BE-D891DF4B3E95}" type="slidenum">
              <a:rPr lang="en-US" smtClean="0"/>
              <a:pPr/>
              <a:t>10</a:t>
            </a:fld>
            <a:endParaRPr lang="en-US" dirty="0"/>
          </a:p>
        </p:txBody>
      </p:sp>
      <p:sp>
        <p:nvSpPr>
          <p:cNvPr id="14" name="Title 1"/>
          <p:cNvSpPr txBox="1">
            <a:spLocks/>
          </p:cNvSpPr>
          <p:nvPr/>
        </p:nvSpPr>
        <p:spPr>
          <a:xfrm>
            <a:off x="0" y="6434894"/>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pic>
        <p:nvPicPr>
          <p:cNvPr id="3" name="Picture 2"/>
          <p:cNvPicPr>
            <a:picLocks noChangeAspect="1"/>
          </p:cNvPicPr>
          <p:nvPr/>
        </p:nvPicPr>
        <p:blipFill>
          <a:blip r:embed="rId3"/>
          <a:stretch>
            <a:fillRect/>
          </a:stretch>
        </p:blipFill>
        <p:spPr>
          <a:xfrm>
            <a:off x="1818290" y="1063416"/>
            <a:ext cx="8006520" cy="5116667"/>
          </a:xfrm>
          <a:prstGeom prst="rect">
            <a:avLst/>
          </a:prstGeom>
        </p:spPr>
      </p:pic>
    </p:spTree>
    <p:extLst>
      <p:ext uri="{BB962C8B-B14F-4D97-AF65-F5344CB8AC3E}">
        <p14:creationId xmlns:p14="http://schemas.microsoft.com/office/powerpoint/2010/main" val="311083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C63DF95-06F6-4884-96BE-D891DF4B3E95}" type="slidenum">
              <a:rPr lang="en-US" smtClean="0"/>
              <a:pPr/>
              <a:t>11</a:t>
            </a:fld>
            <a:endParaRPr lang="en-US" dirty="0"/>
          </a:p>
        </p:txBody>
      </p:sp>
      <p:sp>
        <p:nvSpPr>
          <p:cNvPr id="12" name="Title 1"/>
          <p:cNvSpPr txBox="1">
            <a:spLocks/>
          </p:cNvSpPr>
          <p:nvPr/>
        </p:nvSpPr>
        <p:spPr>
          <a:xfrm>
            <a:off x="0" y="6434894"/>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pic>
        <p:nvPicPr>
          <p:cNvPr id="3" name="Picture 2"/>
          <p:cNvPicPr>
            <a:picLocks noChangeAspect="1"/>
          </p:cNvPicPr>
          <p:nvPr/>
        </p:nvPicPr>
        <p:blipFill>
          <a:blip r:embed="rId3"/>
          <a:stretch>
            <a:fillRect/>
          </a:stretch>
        </p:blipFill>
        <p:spPr>
          <a:xfrm>
            <a:off x="1544691" y="1063416"/>
            <a:ext cx="8340288" cy="5195811"/>
          </a:xfrm>
          <a:prstGeom prst="rect">
            <a:avLst/>
          </a:prstGeom>
        </p:spPr>
      </p:pic>
    </p:spTree>
    <p:extLst>
      <p:ext uri="{BB962C8B-B14F-4D97-AF65-F5344CB8AC3E}">
        <p14:creationId xmlns:p14="http://schemas.microsoft.com/office/powerpoint/2010/main" val="178074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C63DF95-06F6-4884-96BE-D891DF4B3E95}" type="slidenum">
              <a:rPr lang="en-US" smtClean="0"/>
              <a:pPr/>
              <a:t>12</a:t>
            </a:fld>
            <a:endParaRPr lang="en-US" dirty="0"/>
          </a:p>
        </p:txBody>
      </p:sp>
      <p:sp>
        <p:nvSpPr>
          <p:cNvPr id="12" name="Title 1"/>
          <p:cNvSpPr txBox="1">
            <a:spLocks/>
          </p:cNvSpPr>
          <p:nvPr/>
        </p:nvSpPr>
        <p:spPr>
          <a:xfrm>
            <a:off x="0" y="6434894"/>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pic>
        <p:nvPicPr>
          <p:cNvPr id="3" name="Picture 2"/>
          <p:cNvPicPr>
            <a:picLocks noChangeAspect="1"/>
          </p:cNvPicPr>
          <p:nvPr/>
        </p:nvPicPr>
        <p:blipFill>
          <a:blip r:embed="rId3"/>
          <a:stretch>
            <a:fillRect/>
          </a:stretch>
        </p:blipFill>
        <p:spPr>
          <a:xfrm>
            <a:off x="1527448" y="1063415"/>
            <a:ext cx="8136814" cy="5093777"/>
          </a:xfrm>
          <a:prstGeom prst="rect">
            <a:avLst/>
          </a:prstGeom>
        </p:spPr>
      </p:pic>
    </p:spTree>
    <p:extLst>
      <p:ext uri="{BB962C8B-B14F-4D97-AF65-F5344CB8AC3E}">
        <p14:creationId xmlns:p14="http://schemas.microsoft.com/office/powerpoint/2010/main" val="175949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Scrum</a:t>
            </a:r>
            <a:endParaRPr lang="es-PR" dirty="0"/>
          </a:p>
        </p:txBody>
      </p:sp>
      <p:sp>
        <p:nvSpPr>
          <p:cNvPr id="3" name="Content Placeholder 2"/>
          <p:cNvSpPr>
            <a:spLocks noGrp="1"/>
          </p:cNvSpPr>
          <p:nvPr>
            <p:ph idx="1"/>
          </p:nvPr>
        </p:nvSpPr>
        <p:spPr/>
        <p:txBody>
          <a:bodyPr/>
          <a:lstStyle/>
          <a:p>
            <a:r>
              <a:rPr lang="en-US" dirty="0"/>
              <a:t>It allows us at any time to realign the software with the objectives of the business or project, since it can introduce functional or priority changes at the beginning of each new iteration without any problem</a:t>
            </a:r>
            <a:r>
              <a:rPr lang="en-US" dirty="0" smtClean="0"/>
              <a:t>.</a:t>
            </a:r>
          </a:p>
          <a:p>
            <a:pPr lvl="1"/>
            <a:endParaRPr lang="en-US" dirty="0" smtClean="0"/>
          </a:p>
          <a:p>
            <a:pPr lvl="1"/>
            <a:r>
              <a:rPr lang="en-US" dirty="0" smtClean="0"/>
              <a:t>Flexibility to change </a:t>
            </a:r>
          </a:p>
          <a:p>
            <a:pPr lvl="1"/>
            <a:r>
              <a:rPr lang="en-US" dirty="0" smtClean="0"/>
              <a:t>Reduction of the Time to Market </a:t>
            </a:r>
          </a:p>
          <a:p>
            <a:pPr lvl="1"/>
            <a:endParaRPr lang="en-US" dirty="0"/>
          </a:p>
        </p:txBody>
      </p:sp>
      <p:sp>
        <p:nvSpPr>
          <p:cNvPr id="4" name="Title 1"/>
          <p:cNvSpPr txBox="1">
            <a:spLocks/>
          </p:cNvSpPr>
          <p:nvPr/>
        </p:nvSpPr>
        <p:spPr>
          <a:xfrm>
            <a:off x="1103312" y="6273798"/>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
        <p:nvSpPr>
          <p:cNvPr id="5" name="Slide Number Placeholder 4"/>
          <p:cNvSpPr>
            <a:spLocks noGrp="1"/>
          </p:cNvSpPr>
          <p:nvPr>
            <p:ph type="sldNum" sz="quarter" idx="12"/>
          </p:nvPr>
        </p:nvSpPr>
        <p:spPr/>
        <p:txBody>
          <a:bodyPr/>
          <a:lstStyle/>
          <a:p>
            <a:fld id="{5FF21AFD-FB25-4ED3-8ADC-59E0942A16A0}" type="slidenum">
              <a:rPr lang="es-PR" smtClean="0"/>
              <a:t>13</a:t>
            </a:fld>
            <a:endParaRPr lang="es-PR"/>
          </a:p>
        </p:txBody>
      </p:sp>
    </p:spTree>
    <p:extLst>
      <p:ext uri="{BB962C8B-B14F-4D97-AF65-F5344CB8AC3E}">
        <p14:creationId xmlns:p14="http://schemas.microsoft.com/office/powerpoint/2010/main" val="27246437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23834"/>
          </a:xfrm>
        </p:spPr>
        <p:txBody>
          <a:bodyPr/>
          <a:lstStyle/>
          <a:p>
            <a:r>
              <a:rPr lang="en-US" dirty="0" smtClean="0"/>
              <a:t>Design of the System: Flowchart</a:t>
            </a:r>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14</a:t>
            </a:fld>
            <a:endParaRPr lang="es-PR"/>
          </a:p>
        </p:txBody>
      </p:sp>
      <p:sp>
        <p:nvSpPr>
          <p:cNvPr id="6" name="Title 1"/>
          <p:cNvSpPr txBox="1">
            <a:spLocks/>
          </p:cNvSpPr>
          <p:nvPr/>
        </p:nvSpPr>
        <p:spPr>
          <a:xfrm>
            <a:off x="646111" y="6311896"/>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
        <p:nvSpPr>
          <p:cNvPr id="3" name="Content Placeholder 2"/>
          <p:cNvSpPr>
            <a:spLocks noGrp="1"/>
          </p:cNvSpPr>
          <p:nvPr>
            <p:ph idx="1"/>
          </p:nvPr>
        </p:nvSpPr>
        <p:spPr/>
        <p:txBody>
          <a:bodyPr/>
          <a:lstStyle/>
          <a:p>
            <a:endParaRPr lang="es-PR"/>
          </a:p>
        </p:txBody>
      </p:sp>
      <p:pic>
        <p:nvPicPr>
          <p:cNvPr id="7" name="Picture 6"/>
          <p:cNvPicPr>
            <a:picLocks noChangeAspect="1"/>
          </p:cNvPicPr>
          <p:nvPr/>
        </p:nvPicPr>
        <p:blipFill>
          <a:blip r:embed="rId2"/>
          <a:stretch>
            <a:fillRect/>
          </a:stretch>
        </p:blipFill>
        <p:spPr>
          <a:xfrm>
            <a:off x="2116911" y="1117942"/>
            <a:ext cx="6469305" cy="5251726"/>
          </a:xfrm>
          <a:prstGeom prst="rect">
            <a:avLst/>
          </a:prstGeom>
        </p:spPr>
      </p:pic>
    </p:spTree>
    <p:extLst>
      <p:ext uri="{BB962C8B-B14F-4D97-AF65-F5344CB8AC3E}">
        <p14:creationId xmlns:p14="http://schemas.microsoft.com/office/powerpoint/2010/main" val="394839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56042"/>
          </a:xfrm>
        </p:spPr>
        <p:txBody>
          <a:bodyPr/>
          <a:lstStyle/>
          <a:p>
            <a:r>
              <a:rPr lang="en-US" dirty="0"/>
              <a:t>Android application (Prototype)</a:t>
            </a:r>
            <a:r>
              <a:rPr lang="es-PR" dirty="0"/>
              <a:t/>
            </a:r>
            <a:br>
              <a:rPr lang="es-PR" dirty="0"/>
            </a:br>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15</a:t>
            </a:fld>
            <a:endParaRPr lang="es-PR"/>
          </a:p>
        </p:txBody>
      </p:sp>
      <p:grpSp>
        <p:nvGrpSpPr>
          <p:cNvPr id="6" name="Group 5"/>
          <p:cNvGrpSpPr/>
          <p:nvPr/>
        </p:nvGrpSpPr>
        <p:grpSpPr>
          <a:xfrm>
            <a:off x="4373880" y="1508760"/>
            <a:ext cx="2625664" cy="4939579"/>
            <a:chOff x="3524824" y="1583141"/>
            <a:chExt cx="2194560" cy="4465320"/>
          </a:xfrm>
        </p:grpSpPr>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3524824" y="1583141"/>
              <a:ext cx="2194560" cy="4465320"/>
            </a:xfrm>
            <a:prstGeom prst="rect">
              <a:avLst/>
            </a:prstGeom>
          </p:spPr>
        </p:pic>
        <p:pic>
          <p:nvPicPr>
            <p:cNvPr id="8" name="Picture 7" descr="index"/>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456" y="2110154"/>
              <a:ext cx="1969476" cy="3165231"/>
            </a:xfrm>
            <a:prstGeom prst="rect">
              <a:avLst/>
            </a:prstGeom>
            <a:noFill/>
            <a:ln>
              <a:noFill/>
            </a:ln>
          </p:spPr>
        </p:pic>
      </p:grpSp>
      <p:sp>
        <p:nvSpPr>
          <p:cNvPr id="9" name="Title 1"/>
          <p:cNvSpPr txBox="1">
            <a:spLocks/>
          </p:cNvSpPr>
          <p:nvPr/>
        </p:nvSpPr>
        <p:spPr>
          <a:xfrm>
            <a:off x="191452" y="6241272"/>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Tree>
    <p:extLst>
      <p:ext uri="{BB962C8B-B14F-4D97-AF65-F5344CB8AC3E}">
        <p14:creationId xmlns:p14="http://schemas.microsoft.com/office/powerpoint/2010/main" val="3747481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Material Cost</a:t>
            </a:r>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16</a:t>
            </a:fld>
            <a:endParaRPr lang="es-PR"/>
          </a:p>
        </p:txBody>
      </p:sp>
      <p:graphicFrame>
        <p:nvGraphicFramePr>
          <p:cNvPr id="5" name="Table 4"/>
          <p:cNvGraphicFramePr>
            <a:graphicFrameLocks noGrp="1"/>
          </p:cNvGraphicFramePr>
          <p:nvPr>
            <p:extLst>
              <p:ext uri="{D42A27DB-BD31-4B8C-83A1-F6EECF244321}">
                <p14:modId xmlns:p14="http://schemas.microsoft.com/office/powerpoint/2010/main" val="593098609"/>
              </p:ext>
            </p:extLst>
          </p:nvPr>
        </p:nvGraphicFramePr>
        <p:xfrm>
          <a:off x="2726960" y="1604513"/>
          <a:ext cx="5269727" cy="4753154"/>
        </p:xfrm>
        <a:graphic>
          <a:graphicData uri="http://schemas.openxmlformats.org/drawingml/2006/table">
            <a:tbl>
              <a:tblPr firstRow="1" firstCol="1" bandRow="1">
                <a:tableStyleId>{5C22544A-7EE6-4342-B048-85BDC9FD1C3A}</a:tableStyleId>
              </a:tblPr>
              <a:tblGrid>
                <a:gridCol w="2828863"/>
                <a:gridCol w="1040403"/>
                <a:gridCol w="1400461"/>
              </a:tblGrid>
              <a:tr h="339511">
                <a:tc gridSpan="3">
                  <a:txBody>
                    <a:bodyPr/>
                    <a:lstStyle/>
                    <a:p>
                      <a:pPr marL="0" marR="0" algn="ctr">
                        <a:lnSpc>
                          <a:spcPct val="115000"/>
                        </a:lnSpc>
                        <a:spcBef>
                          <a:spcPts val="0"/>
                        </a:spcBef>
                        <a:spcAft>
                          <a:spcPts val="0"/>
                        </a:spcAft>
                      </a:pPr>
                      <a:r>
                        <a:rPr lang="en-US" sz="1200" dirty="0" smtClean="0">
                          <a:effectLst/>
                        </a:rPr>
                        <a:t>Estimated Material</a:t>
                      </a:r>
                      <a:r>
                        <a:rPr lang="en-US" sz="1200" baseline="0" dirty="0" smtClean="0">
                          <a:effectLst/>
                        </a:rPr>
                        <a:t> </a:t>
                      </a:r>
                      <a:r>
                        <a:rPr lang="en-US" sz="1200" dirty="0" smtClean="0">
                          <a:effectLst/>
                        </a:rPr>
                        <a:t>Cost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hMerge="1">
                  <a:txBody>
                    <a:bodyPr/>
                    <a:lstStyle/>
                    <a:p>
                      <a:endParaRPr lang="en-US"/>
                    </a:p>
                  </a:txBody>
                  <a:tcPr/>
                </a:tc>
                <a:tc hMerge="1">
                  <a:txBody>
                    <a:bodyPr/>
                    <a:lstStyle/>
                    <a:p>
                      <a:endParaRPr lang="en-US"/>
                    </a:p>
                  </a:txBody>
                  <a:tcPr/>
                </a:tc>
              </a:tr>
              <a:tr h="339511">
                <a:tc>
                  <a:txBody>
                    <a:bodyPr/>
                    <a:lstStyle/>
                    <a:p>
                      <a:pPr marL="0" marR="0" algn="ctr">
                        <a:lnSpc>
                          <a:spcPct val="115000"/>
                        </a:lnSpc>
                        <a:spcBef>
                          <a:spcPts val="0"/>
                        </a:spcBef>
                        <a:spcAft>
                          <a:spcPts val="0"/>
                        </a:spcAft>
                      </a:pPr>
                      <a:r>
                        <a:rPr lang="en-US" sz="1200">
                          <a:effectLst/>
                        </a:rPr>
                        <a:t>Materials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Amount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Sub-Total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a:effectLst/>
                        </a:rPr>
                        <a:t>Arduino Uno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a:effectLst/>
                        </a:rPr>
                        <a:t>Diode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4.00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dirty="0" smtClean="0">
                          <a:effectLst/>
                        </a:rPr>
                        <a:t>Transistors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dirty="0" smtClean="0">
                          <a:effectLst/>
                          <a:latin typeface="+mn-lt"/>
                          <a:ea typeface="+mn-ea"/>
                          <a:cs typeface="+mn-cs"/>
                        </a:rPr>
                        <a:t>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dirty="0">
                          <a:effectLst/>
                        </a:rPr>
                        <a:t>$ </a:t>
                      </a:r>
                      <a:r>
                        <a:rPr lang="en-US" sz="1200" dirty="0" smtClean="0">
                          <a:effectLst/>
                        </a:rPr>
                        <a:t>   16.00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dirty="0">
                          <a:effectLst/>
                        </a:rPr>
                        <a:t>Relay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3.00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dirty="0">
                          <a:effectLst/>
                        </a:rPr>
                        <a:t>Resistor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1.20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dirty="0">
                          <a:effectLst/>
                        </a:rPr>
                        <a:t>Batteries 12V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75.00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a:effectLst/>
                        </a:rPr>
                        <a:t>Motor 12V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50.00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a:effectLst/>
                        </a:rPr>
                        <a:t>Motor 24V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20.00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dirty="0" smtClean="0">
                          <a:effectLst/>
                        </a:rPr>
                        <a:t>Soldering Board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2.50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a:effectLst/>
                        </a:rPr>
                        <a:t>Switch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a:txBody>
                    <a:bodyPr/>
                    <a:lstStyle/>
                    <a:p>
                      <a:pPr marL="0" marR="0" algn="ctr">
                        <a:lnSpc>
                          <a:spcPct val="115000"/>
                        </a:lnSpc>
                        <a:spcBef>
                          <a:spcPts val="0"/>
                        </a:spcBef>
                        <a:spcAft>
                          <a:spcPts val="0"/>
                        </a:spcAft>
                      </a:pPr>
                      <a:r>
                        <a:rPr lang="en-US" sz="1200" dirty="0">
                          <a:effectLst/>
                        </a:rPr>
                        <a:t>Bluetooth </a:t>
                      </a:r>
                      <a:r>
                        <a:rPr lang="en-US" sz="1200" dirty="0" smtClean="0">
                          <a:effectLst/>
                        </a:rPr>
                        <a:t>Module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marL="0" marR="0" algn="ctr">
                        <a:lnSpc>
                          <a:spcPct val="115000"/>
                        </a:lnSpc>
                        <a:spcBef>
                          <a:spcPts val="0"/>
                        </a:spcBef>
                        <a:spcAft>
                          <a:spcPts val="0"/>
                        </a:spcAft>
                      </a:pPr>
                      <a:r>
                        <a:rPr lang="en-US" sz="1200">
                          <a:effectLst/>
                        </a:rPr>
                        <a:t>$      2.75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r h="339511">
                <a:tc gridSpan="2">
                  <a:txBody>
                    <a:bodyPr/>
                    <a:lstStyle/>
                    <a:p>
                      <a:pPr marL="0" marR="0" algn="ctr">
                        <a:lnSpc>
                          <a:spcPct val="115000"/>
                        </a:lnSpc>
                        <a:spcBef>
                          <a:spcPts val="0"/>
                        </a:spcBef>
                        <a:spcAft>
                          <a:spcPts val="0"/>
                        </a:spcAft>
                      </a:pPr>
                      <a:r>
                        <a:rPr lang="en-US" sz="1200">
                          <a:effectLst/>
                        </a:rPr>
                        <a:t>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hMerge="1">
                  <a:txBody>
                    <a:bodyPr/>
                    <a:lstStyle/>
                    <a:p>
                      <a:endParaRPr lang="en-US"/>
                    </a:p>
                  </a:txBody>
                  <a:tcPr/>
                </a:tc>
                <a:tc>
                  <a:txBody>
                    <a:bodyPr/>
                    <a:lstStyle/>
                    <a:p>
                      <a:pPr marL="0" marR="0" algn="ctr">
                        <a:lnSpc>
                          <a:spcPct val="115000"/>
                        </a:lnSpc>
                        <a:spcBef>
                          <a:spcPts val="0"/>
                        </a:spcBef>
                        <a:spcAft>
                          <a:spcPts val="0"/>
                        </a:spcAft>
                      </a:pPr>
                      <a:r>
                        <a:rPr lang="en-US" sz="1200" dirty="0">
                          <a:effectLst/>
                        </a:rPr>
                        <a:t>$ 181.45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r>
            </a:tbl>
          </a:graphicData>
        </a:graphic>
      </p:graphicFrame>
    </p:spTree>
    <p:extLst>
      <p:ext uri="{BB962C8B-B14F-4D97-AF65-F5344CB8AC3E}">
        <p14:creationId xmlns:p14="http://schemas.microsoft.com/office/powerpoint/2010/main" val="2857369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 Grass Cutter (Prototype) </a:t>
            </a:r>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17</a:t>
            </a:fld>
            <a:endParaRPr lang="es-PR"/>
          </a:p>
        </p:txBody>
      </p:sp>
      <p:pic>
        <p:nvPicPr>
          <p:cNvPr id="5" name="Picture 4" descr="Macintosh HD:Users:victorcastro:Desktop:IMG_0779.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9534" y="1710267"/>
            <a:ext cx="2845285" cy="2031196"/>
          </a:xfrm>
          <a:prstGeom prst="rect">
            <a:avLst/>
          </a:prstGeom>
          <a:noFill/>
          <a:ln>
            <a:noFill/>
          </a:ln>
        </p:spPr>
      </p:pic>
      <p:pic>
        <p:nvPicPr>
          <p:cNvPr id="6" name="Picture 5" descr="Macintosh HD:Users:victorcastro:Desktop:IMG_078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710268"/>
            <a:ext cx="2752567" cy="2031195"/>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068250" y="3964442"/>
            <a:ext cx="3329865" cy="2247473"/>
          </a:xfrm>
          <a:prstGeom prst="rect">
            <a:avLst/>
          </a:prstGeom>
          <a:noFill/>
          <a:ln>
            <a:noFill/>
          </a:ln>
        </p:spPr>
      </p:pic>
      <p:sp>
        <p:nvSpPr>
          <p:cNvPr id="9" name="Title 1"/>
          <p:cNvSpPr txBox="1">
            <a:spLocks/>
          </p:cNvSpPr>
          <p:nvPr/>
        </p:nvSpPr>
        <p:spPr>
          <a:xfrm>
            <a:off x="468312" y="6434894"/>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Tree>
    <p:extLst>
      <p:ext uri="{BB962C8B-B14F-4D97-AF65-F5344CB8AC3E}">
        <p14:creationId xmlns:p14="http://schemas.microsoft.com/office/powerpoint/2010/main" val="3346754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046" r="27225"/>
          <a:stretch/>
        </p:blipFill>
        <p:spPr>
          <a:xfrm rot="5400000">
            <a:off x="1478553" y="1469838"/>
            <a:ext cx="3321166" cy="3452508"/>
          </a:xfrm>
        </p:spPr>
      </p:pic>
      <p:sp>
        <p:nvSpPr>
          <p:cNvPr id="4" name="Slide Number Placeholder 3"/>
          <p:cNvSpPr>
            <a:spLocks noGrp="1"/>
          </p:cNvSpPr>
          <p:nvPr>
            <p:ph type="sldNum" sz="quarter" idx="12"/>
          </p:nvPr>
        </p:nvSpPr>
        <p:spPr/>
        <p:txBody>
          <a:bodyPr/>
          <a:lstStyle/>
          <a:p>
            <a:fld id="{5FF21AFD-FB25-4ED3-8ADC-59E0942A16A0}" type="slidenum">
              <a:rPr lang="es-PR" smtClean="0"/>
              <a:t>18</a:t>
            </a:fld>
            <a:endParaRPr lang="es-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1333" b="21422"/>
          <a:stretch/>
        </p:blipFill>
        <p:spPr>
          <a:xfrm>
            <a:off x="6041571" y="1535509"/>
            <a:ext cx="3549865" cy="3186102"/>
          </a:xfrm>
          <a:prstGeom prst="rect">
            <a:avLst/>
          </a:prstGeom>
        </p:spPr>
      </p:pic>
      <p:sp>
        <p:nvSpPr>
          <p:cNvPr id="8" name="TextBox 7"/>
          <p:cNvSpPr txBox="1"/>
          <p:nvPr/>
        </p:nvSpPr>
        <p:spPr>
          <a:xfrm>
            <a:off x="1412882" y="5055079"/>
            <a:ext cx="3452508" cy="369332"/>
          </a:xfrm>
          <a:prstGeom prst="rect">
            <a:avLst/>
          </a:prstGeom>
          <a:noFill/>
        </p:spPr>
        <p:txBody>
          <a:bodyPr wrap="square" rtlCol="0">
            <a:spAutoFit/>
          </a:bodyPr>
          <a:lstStyle/>
          <a:p>
            <a:pPr algn="ctr"/>
            <a:r>
              <a:rPr lang="en-US" dirty="0" smtClean="0">
                <a:solidFill>
                  <a:schemeClr val="tx2">
                    <a:lumMod val="75000"/>
                  </a:schemeClr>
                </a:solidFill>
              </a:rPr>
              <a:t>Before </a:t>
            </a:r>
            <a:endParaRPr lang="es-PR" dirty="0">
              <a:solidFill>
                <a:schemeClr val="tx2">
                  <a:lumMod val="75000"/>
                </a:schemeClr>
              </a:solidFill>
            </a:endParaRPr>
          </a:p>
        </p:txBody>
      </p:sp>
      <p:sp>
        <p:nvSpPr>
          <p:cNvPr id="9" name="TextBox 8"/>
          <p:cNvSpPr txBox="1"/>
          <p:nvPr/>
        </p:nvSpPr>
        <p:spPr>
          <a:xfrm>
            <a:off x="6090249" y="4948940"/>
            <a:ext cx="3452508" cy="369332"/>
          </a:xfrm>
          <a:prstGeom prst="rect">
            <a:avLst/>
          </a:prstGeom>
          <a:noFill/>
        </p:spPr>
        <p:txBody>
          <a:bodyPr wrap="square" rtlCol="0">
            <a:spAutoFit/>
          </a:bodyPr>
          <a:lstStyle/>
          <a:p>
            <a:pPr algn="ctr"/>
            <a:r>
              <a:rPr lang="en-US" dirty="0" smtClean="0">
                <a:solidFill>
                  <a:schemeClr val="tx2">
                    <a:lumMod val="75000"/>
                  </a:schemeClr>
                </a:solidFill>
              </a:rPr>
              <a:t>Now </a:t>
            </a:r>
            <a:endParaRPr lang="es-PR" dirty="0">
              <a:solidFill>
                <a:schemeClr val="tx2">
                  <a:lumMod val="75000"/>
                </a:schemeClr>
              </a:solidFill>
            </a:endParaRPr>
          </a:p>
        </p:txBody>
      </p:sp>
      <p:sp>
        <p:nvSpPr>
          <p:cNvPr id="12" name="Title 1"/>
          <p:cNvSpPr txBox="1">
            <a:spLocks/>
          </p:cNvSpPr>
          <p:nvPr/>
        </p:nvSpPr>
        <p:spPr>
          <a:xfrm>
            <a:off x="468312" y="6434894"/>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Tree>
    <p:extLst>
      <p:ext uri="{BB962C8B-B14F-4D97-AF65-F5344CB8AC3E}">
        <p14:creationId xmlns:p14="http://schemas.microsoft.com/office/powerpoint/2010/main" val="6220332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ss Cutter naranj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03225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29" y="543488"/>
            <a:ext cx="9404723" cy="829982"/>
          </a:xfrm>
        </p:spPr>
        <p:txBody>
          <a:bodyPr/>
          <a:lstStyle/>
          <a:p>
            <a:r>
              <a:rPr lang="en-US" dirty="0"/>
              <a:t>Problems Statement</a:t>
            </a:r>
            <a:endParaRPr lang="es-PR" dirty="0"/>
          </a:p>
        </p:txBody>
      </p:sp>
      <p:sp>
        <p:nvSpPr>
          <p:cNvPr id="4" name="Title 1"/>
          <p:cNvSpPr txBox="1">
            <a:spLocks/>
          </p:cNvSpPr>
          <p:nvPr/>
        </p:nvSpPr>
        <p:spPr>
          <a:xfrm>
            <a:off x="645129" y="2495178"/>
            <a:ext cx="9404723" cy="48708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PR" sz="2400" dirty="0"/>
          </a:p>
        </p:txBody>
      </p:sp>
      <p:sp>
        <p:nvSpPr>
          <p:cNvPr id="5" name="Content Placeholder 2"/>
          <p:cNvSpPr txBox="1">
            <a:spLocks/>
          </p:cNvSpPr>
          <p:nvPr/>
        </p:nvSpPr>
        <p:spPr>
          <a:xfrm>
            <a:off x="1255709" y="1574799"/>
            <a:ext cx="8946541" cy="328098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2400" dirty="0" smtClean="0"/>
              <a:t>Mowing the lawn is an exhausting job.</a:t>
            </a:r>
          </a:p>
          <a:p>
            <a:r>
              <a:rPr lang="en-US" sz="2400" dirty="0" smtClean="0"/>
              <a:t>People </a:t>
            </a:r>
            <a:r>
              <a:rPr lang="en-US" sz="2400" dirty="0"/>
              <a:t>with disabilities are not able to do it</a:t>
            </a:r>
            <a:r>
              <a:rPr lang="en-US" sz="2400" dirty="0" smtClean="0"/>
              <a:t>.</a:t>
            </a:r>
          </a:p>
          <a:p>
            <a:r>
              <a:rPr lang="en-US" sz="2400" dirty="0" smtClean="0"/>
              <a:t>Pay </a:t>
            </a:r>
            <a:r>
              <a:rPr lang="en-US" sz="2400" dirty="0"/>
              <a:t>for doing it is expensive in long term</a:t>
            </a:r>
            <a:r>
              <a:rPr lang="en-US" sz="2400" dirty="0" smtClean="0"/>
              <a:t>.</a:t>
            </a:r>
          </a:p>
          <a:p>
            <a:pPr algn="just"/>
            <a:r>
              <a:rPr lang="en-US" sz="2400" dirty="0" smtClean="0"/>
              <a:t>Reduce </a:t>
            </a:r>
            <a:r>
              <a:rPr lang="en-US" sz="2400" dirty="0"/>
              <a:t>emissions and gasoline spills</a:t>
            </a:r>
            <a:endParaRPr lang="en-US" altLang="es-PR" sz="2400" dirty="0"/>
          </a:p>
          <a:p>
            <a:endParaRPr lang="en-US" sz="2400" dirty="0" smtClean="0"/>
          </a:p>
          <a:p>
            <a:endParaRPr lang="en-US" sz="2400" dirty="0" smtClean="0"/>
          </a:p>
        </p:txBody>
      </p:sp>
      <p:sp>
        <p:nvSpPr>
          <p:cNvPr id="7" name="Content Placeholder 2"/>
          <p:cNvSpPr txBox="1">
            <a:spLocks/>
          </p:cNvSpPr>
          <p:nvPr/>
        </p:nvSpPr>
        <p:spPr>
          <a:xfrm>
            <a:off x="1255709" y="4681818"/>
            <a:ext cx="8946541" cy="5606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US" dirty="0" smtClean="0"/>
          </a:p>
        </p:txBody>
      </p:sp>
      <p:sp>
        <p:nvSpPr>
          <p:cNvPr id="8" name="Title 1"/>
          <p:cNvSpPr txBox="1">
            <a:spLocks/>
          </p:cNvSpPr>
          <p:nvPr/>
        </p:nvSpPr>
        <p:spPr>
          <a:xfrm>
            <a:off x="1103312" y="6273798"/>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
        <p:nvSpPr>
          <p:cNvPr id="9" name="Slide Number Placeholder 8"/>
          <p:cNvSpPr>
            <a:spLocks noGrp="1"/>
          </p:cNvSpPr>
          <p:nvPr>
            <p:ph type="sldNum" sz="quarter" idx="12"/>
          </p:nvPr>
        </p:nvSpPr>
        <p:spPr/>
        <p:txBody>
          <a:bodyPr/>
          <a:lstStyle/>
          <a:p>
            <a:fld id="{5FF21AFD-FB25-4ED3-8ADC-59E0942A16A0}" type="slidenum">
              <a:rPr lang="es-PR" smtClean="0"/>
              <a:t>2</a:t>
            </a:fld>
            <a:endParaRPr lang="es-PR"/>
          </a:p>
        </p:txBody>
      </p:sp>
    </p:spTree>
    <p:extLst>
      <p:ext uri="{BB962C8B-B14F-4D97-AF65-F5344CB8AC3E}">
        <p14:creationId xmlns:p14="http://schemas.microsoft.com/office/powerpoint/2010/main" val="33839525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s-PR" dirty="0"/>
          </a:p>
        </p:txBody>
      </p:sp>
      <p:sp>
        <p:nvSpPr>
          <p:cNvPr id="3" name="Content Placeholder 2"/>
          <p:cNvSpPr>
            <a:spLocks noGrp="1"/>
          </p:cNvSpPr>
          <p:nvPr>
            <p:ph idx="1"/>
          </p:nvPr>
        </p:nvSpPr>
        <p:spPr/>
        <p:txBody>
          <a:bodyPr>
            <a:normAutofit/>
          </a:bodyPr>
          <a:lstStyle/>
          <a:p>
            <a:r>
              <a:rPr lang="en-US" sz="2400" dirty="0" smtClean="0"/>
              <a:t>Implementation of autonomous capability. </a:t>
            </a:r>
          </a:p>
          <a:p>
            <a:r>
              <a:rPr lang="en-US" sz="2400" dirty="0" smtClean="0"/>
              <a:t>Safety features capabilities</a:t>
            </a:r>
            <a:r>
              <a:rPr lang="en-US" sz="2400" dirty="0" smtClean="0"/>
              <a:t>.</a:t>
            </a:r>
          </a:p>
          <a:p>
            <a:r>
              <a:rPr lang="en-US" sz="2400" dirty="0" smtClean="0"/>
              <a:t>Change propulsion motors to 24V</a:t>
            </a:r>
            <a:endParaRPr lang="en-US" sz="2400" dirty="0" smtClean="0"/>
          </a:p>
          <a:p>
            <a:r>
              <a:rPr lang="en-US" sz="2400" dirty="0" smtClean="0"/>
              <a:t>Create a charging station. </a:t>
            </a:r>
          </a:p>
          <a:p>
            <a:r>
              <a:rPr lang="en-US" sz="2400" dirty="0" smtClean="0"/>
              <a:t>Improve the mobile device application. </a:t>
            </a:r>
          </a:p>
          <a:p>
            <a:r>
              <a:rPr lang="en-US" sz="2400" dirty="0" smtClean="0"/>
              <a:t>Develop an IOS application.</a:t>
            </a:r>
            <a:endParaRPr lang="es-PR" sz="2400" dirty="0"/>
          </a:p>
        </p:txBody>
      </p:sp>
      <p:sp>
        <p:nvSpPr>
          <p:cNvPr id="4" name="Slide Number Placeholder 3"/>
          <p:cNvSpPr>
            <a:spLocks noGrp="1"/>
          </p:cNvSpPr>
          <p:nvPr>
            <p:ph type="sldNum" sz="quarter" idx="12"/>
          </p:nvPr>
        </p:nvSpPr>
        <p:spPr/>
        <p:txBody>
          <a:bodyPr/>
          <a:lstStyle/>
          <a:p>
            <a:fld id="{5FF21AFD-FB25-4ED3-8ADC-59E0942A16A0}" type="slidenum">
              <a:rPr lang="es-PR" smtClean="0"/>
              <a:t>20</a:t>
            </a:fld>
            <a:endParaRPr lang="es-PR"/>
          </a:p>
        </p:txBody>
      </p:sp>
    </p:spTree>
    <p:extLst>
      <p:ext uri="{BB962C8B-B14F-4D97-AF65-F5344CB8AC3E}">
        <p14:creationId xmlns:p14="http://schemas.microsoft.com/office/powerpoint/2010/main" val="13058955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br>
              <a:rPr lang="en-US" dirty="0" smtClean="0"/>
            </a:br>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21</a:t>
            </a:fld>
            <a:endParaRPr lang="es-PR"/>
          </a:p>
        </p:txBody>
      </p:sp>
      <p:sp>
        <p:nvSpPr>
          <p:cNvPr id="5" name="Title 1"/>
          <p:cNvSpPr txBox="1">
            <a:spLocks/>
          </p:cNvSpPr>
          <p:nvPr/>
        </p:nvSpPr>
        <p:spPr>
          <a:xfrm>
            <a:off x="468312" y="6434894"/>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pic>
        <p:nvPicPr>
          <p:cNvPr id="3" name="Picture 2"/>
          <p:cNvPicPr>
            <a:picLocks noChangeAspect="1"/>
          </p:cNvPicPr>
          <p:nvPr/>
        </p:nvPicPr>
        <p:blipFill>
          <a:blip r:embed="rId2"/>
          <a:stretch>
            <a:fillRect/>
          </a:stretch>
        </p:blipFill>
        <p:spPr>
          <a:xfrm>
            <a:off x="247125" y="1902499"/>
            <a:ext cx="5486209" cy="3334546"/>
          </a:xfrm>
          <a:prstGeom prst="rect">
            <a:avLst/>
          </a:prstGeom>
        </p:spPr>
      </p:pic>
      <p:pic>
        <p:nvPicPr>
          <p:cNvPr id="6" name="Picture 5"/>
          <p:cNvPicPr>
            <a:picLocks noChangeAspect="1"/>
          </p:cNvPicPr>
          <p:nvPr/>
        </p:nvPicPr>
        <p:blipFill>
          <a:blip r:embed="rId3"/>
          <a:stretch>
            <a:fillRect/>
          </a:stretch>
        </p:blipFill>
        <p:spPr>
          <a:xfrm>
            <a:off x="5733334" y="1902500"/>
            <a:ext cx="6181686" cy="3334545"/>
          </a:xfrm>
          <a:prstGeom prst="rect">
            <a:avLst/>
          </a:prstGeom>
        </p:spPr>
      </p:pic>
    </p:spTree>
    <p:extLst>
      <p:ext uri="{BB962C8B-B14F-4D97-AF65-F5344CB8AC3E}">
        <p14:creationId xmlns:p14="http://schemas.microsoft.com/office/powerpoint/2010/main" val="1882860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03116"/>
          </a:xfrm>
        </p:spPr>
        <p:txBody>
          <a:bodyPr/>
          <a:lstStyle/>
          <a:p>
            <a:r>
              <a:rPr lang="en-US" sz="4400" dirty="0">
                <a:latin typeface="Arial" panose="020B0604020202020204" pitchFamily="34" charset="0"/>
                <a:cs typeface="Arial" panose="020B0604020202020204" pitchFamily="34" charset="0"/>
              </a:rPr>
              <a:t>References</a:t>
            </a:r>
            <a:br>
              <a:rPr lang="en-US" sz="4400" dirty="0">
                <a:latin typeface="Arial" panose="020B0604020202020204" pitchFamily="34" charset="0"/>
                <a:cs typeface="Arial" panose="020B0604020202020204" pitchFamily="34" charset="0"/>
              </a:rPr>
            </a:br>
            <a:endParaRPr lang="es-PR" dirty="0"/>
          </a:p>
        </p:txBody>
      </p:sp>
      <p:sp>
        <p:nvSpPr>
          <p:cNvPr id="3" name="Content Placeholder 2"/>
          <p:cNvSpPr>
            <a:spLocks noGrp="1"/>
          </p:cNvSpPr>
          <p:nvPr>
            <p:ph idx="1"/>
          </p:nvPr>
        </p:nvSpPr>
        <p:spPr>
          <a:xfrm>
            <a:off x="566928" y="1355834"/>
            <a:ext cx="9646920" cy="4779790"/>
          </a:xfrm>
        </p:spPr>
        <p:txBody>
          <a:bodyPr>
            <a:noAutofit/>
          </a:bodyPr>
          <a:lstStyle/>
          <a:p>
            <a:pPr algn="just"/>
            <a:r>
              <a:rPr lang="en-US" sz="1400" dirty="0" err="1"/>
              <a:t>Boylestad</a:t>
            </a:r>
            <a:r>
              <a:rPr lang="en-US" sz="1400" dirty="0"/>
              <a:t>, R., &amp; </a:t>
            </a:r>
            <a:r>
              <a:rPr lang="en-US" sz="1400" dirty="0" err="1"/>
              <a:t>Nashelsky</a:t>
            </a:r>
            <a:r>
              <a:rPr lang="en-US" sz="1400" dirty="0"/>
              <a:t>, L. (2009). </a:t>
            </a:r>
            <a:r>
              <a:rPr lang="en-US" sz="1400" i="1" dirty="0"/>
              <a:t>Electronic Devices and Circuit Theory</a:t>
            </a:r>
            <a:r>
              <a:rPr lang="en-US" sz="1400" dirty="0"/>
              <a:t> (10th Ed.), Columbus, OH, Prentice Hall.</a:t>
            </a:r>
          </a:p>
          <a:p>
            <a:pPr algn="just"/>
            <a:endParaRPr lang="en-US" sz="1400" dirty="0"/>
          </a:p>
          <a:p>
            <a:pPr algn="just"/>
            <a:r>
              <a:rPr lang="en-US" sz="1400" dirty="0"/>
              <a:t>Cubie, D. (2007, 08 01). </a:t>
            </a:r>
            <a:r>
              <a:rPr lang="en-US" sz="1400" i="1" dirty="0"/>
              <a:t>How to Mow Down Pollution.</a:t>
            </a:r>
            <a:r>
              <a:rPr lang="en-US" sz="1400" dirty="0"/>
              <a:t> Retrieved from nwf.org: </a:t>
            </a:r>
            <a:r>
              <a:rPr lang="en-US" sz="1400" dirty="0">
                <a:hlinkClick r:id="rId2"/>
              </a:rPr>
              <a:t>https://www.nwf.org/News-and-Magazines/National-Wildlife/Gardening/Archives/2007/How-to-Mow-Down-Pollution.aspx</a:t>
            </a:r>
            <a:endParaRPr lang="en-US" sz="1400" dirty="0"/>
          </a:p>
          <a:p>
            <a:pPr algn="just"/>
            <a:endParaRPr lang="en-US" sz="1400" dirty="0"/>
          </a:p>
          <a:p>
            <a:pPr algn="just"/>
            <a:r>
              <a:rPr lang="en-US" sz="1400" i="1" dirty="0"/>
              <a:t>Lawn mower accident cause needless amputation.</a:t>
            </a:r>
            <a:r>
              <a:rPr lang="en-US" sz="1400" dirty="0"/>
              <a:t> (2015). Retrieved from amputee-</a:t>
            </a:r>
            <a:r>
              <a:rPr lang="en-US" sz="1400" dirty="0" err="1"/>
              <a:t>coalition.og</a:t>
            </a:r>
            <a:r>
              <a:rPr lang="en-US" sz="1400" dirty="0"/>
              <a:t>: </a:t>
            </a:r>
            <a:r>
              <a:rPr lang="en-US" sz="1400" dirty="0">
                <a:hlinkClick r:id="rId3"/>
              </a:rPr>
              <a:t>http://www.amputee-coalition.org/lawn-mower-accidents-cause-needless-amputations/</a:t>
            </a:r>
            <a:endParaRPr lang="en-US" sz="1400" dirty="0"/>
          </a:p>
          <a:p>
            <a:pPr algn="just"/>
            <a:endParaRPr lang="en-US" sz="1400" dirty="0"/>
          </a:p>
          <a:p>
            <a:pPr algn="just"/>
            <a:r>
              <a:rPr lang="en-US" sz="1400" dirty="0" err="1"/>
              <a:t>Mclaren</a:t>
            </a:r>
            <a:r>
              <a:rPr lang="en-US" sz="1400" dirty="0"/>
              <a:t>, W. (2012, September 28). </a:t>
            </a:r>
            <a:r>
              <a:rPr lang="en-US" sz="1400" i="1" dirty="0"/>
              <a:t>The grass can be greener.</a:t>
            </a:r>
            <a:r>
              <a:rPr lang="en-US" sz="1400" dirty="0"/>
              <a:t> Retrieved from abc.net: </a:t>
            </a:r>
            <a:r>
              <a:rPr lang="en-US" sz="1400" dirty="0">
                <a:hlinkClick r:id="rId4"/>
              </a:rPr>
              <a:t>www.abc.net/environment/articles/2012/09/28/3599373.htm</a:t>
            </a:r>
            <a:endParaRPr lang="en-US" sz="1400" dirty="0"/>
          </a:p>
          <a:p>
            <a:pPr algn="just"/>
            <a:endParaRPr lang="en-US" sz="1400" dirty="0"/>
          </a:p>
          <a:p>
            <a:pPr algn="just"/>
            <a:r>
              <a:rPr lang="en-US" sz="1400" dirty="0" err="1"/>
              <a:t>Sadaka</a:t>
            </a:r>
            <a:r>
              <a:rPr lang="en-US" sz="1400" dirty="0"/>
              <a:t>, S. (2014). </a:t>
            </a:r>
            <a:r>
              <a:rPr lang="en-US" sz="1400" i="1" dirty="0" err="1"/>
              <a:t>LAwn</a:t>
            </a:r>
            <a:r>
              <a:rPr lang="en-US" sz="1400" i="1" dirty="0"/>
              <a:t> Mower Safety.</a:t>
            </a:r>
            <a:r>
              <a:rPr lang="en-US" sz="1400" dirty="0"/>
              <a:t> Retrieved from uaex.edu: </a:t>
            </a:r>
            <a:r>
              <a:rPr lang="en-US" sz="1400" dirty="0">
                <a:hlinkClick r:id="rId5"/>
              </a:rPr>
              <a:t>https://www.uaex.edu/publications/PDF/FSA-1005.pdf</a:t>
            </a:r>
            <a:endParaRPr lang="en-US" sz="1400" dirty="0"/>
          </a:p>
          <a:p>
            <a:pPr algn="just"/>
            <a:endParaRPr lang="en-US" sz="1400" dirty="0"/>
          </a:p>
          <a:p>
            <a:pPr algn="just"/>
            <a:r>
              <a:rPr lang="en-US" sz="1400" dirty="0" err="1"/>
              <a:t>Sedra</a:t>
            </a:r>
            <a:r>
              <a:rPr lang="en-US" sz="1400" dirty="0"/>
              <a:t>, A., &amp; Smith, K. (2015). </a:t>
            </a:r>
            <a:r>
              <a:rPr lang="en-US" sz="1400" i="1" dirty="0"/>
              <a:t>Microelectronic Circuits </a:t>
            </a:r>
            <a:r>
              <a:rPr lang="en-US" sz="1400" dirty="0"/>
              <a:t>(10th Ed.), New York, NY, Oxford University Press.</a:t>
            </a:r>
          </a:p>
          <a:p>
            <a:endParaRPr lang="es-PR" sz="1400" dirty="0"/>
          </a:p>
        </p:txBody>
      </p:sp>
      <p:sp>
        <p:nvSpPr>
          <p:cNvPr id="4" name="Slide Number Placeholder 3"/>
          <p:cNvSpPr>
            <a:spLocks noGrp="1"/>
          </p:cNvSpPr>
          <p:nvPr>
            <p:ph type="sldNum" sz="quarter" idx="12"/>
          </p:nvPr>
        </p:nvSpPr>
        <p:spPr/>
        <p:txBody>
          <a:bodyPr/>
          <a:lstStyle/>
          <a:p>
            <a:fld id="{5FF21AFD-FB25-4ED3-8ADC-59E0942A16A0}" type="slidenum">
              <a:rPr lang="es-PR" smtClean="0"/>
              <a:t>22</a:t>
            </a:fld>
            <a:endParaRPr lang="es-PR"/>
          </a:p>
        </p:txBody>
      </p:sp>
    </p:spTree>
    <p:extLst>
      <p:ext uri="{BB962C8B-B14F-4D97-AF65-F5344CB8AC3E}">
        <p14:creationId xmlns:p14="http://schemas.microsoft.com/office/powerpoint/2010/main" val="264859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460" y="2466483"/>
            <a:ext cx="8825657" cy="1187513"/>
          </a:xfrm>
        </p:spPr>
        <p:txBody>
          <a:bodyPr/>
          <a:lstStyle/>
          <a:p>
            <a:pPr algn="ctr"/>
            <a:r>
              <a:rPr lang="en-US" sz="4800" dirty="0" smtClean="0"/>
              <a:t/>
            </a:r>
            <a:br>
              <a:rPr lang="en-US" sz="4800" dirty="0" smtClean="0"/>
            </a:br>
            <a:r>
              <a:rPr lang="en-US" sz="4800" dirty="0" smtClean="0"/>
              <a:t/>
            </a:r>
            <a:br>
              <a:rPr lang="en-US" sz="4800" dirty="0" smtClean="0"/>
            </a:br>
            <a:r>
              <a:rPr lang="en-US" sz="4800" dirty="0"/>
              <a:t/>
            </a:r>
            <a:br>
              <a:rPr lang="en-US" sz="4800" dirty="0"/>
            </a:br>
            <a:r>
              <a:rPr lang="en-US" sz="4800" dirty="0" smtClean="0"/>
              <a:t/>
            </a:r>
            <a:br>
              <a:rPr lang="en-US" sz="4800" dirty="0" smtClean="0"/>
            </a:br>
            <a:r>
              <a:rPr lang="en-US" sz="4800" dirty="0" smtClean="0"/>
              <a:t>Questions ?</a:t>
            </a:r>
            <a:endParaRPr lang="es-PR" sz="4800" dirty="0"/>
          </a:p>
        </p:txBody>
      </p:sp>
      <p:sp>
        <p:nvSpPr>
          <p:cNvPr id="4" name="Slide Number Placeholder 3"/>
          <p:cNvSpPr>
            <a:spLocks noGrp="1"/>
          </p:cNvSpPr>
          <p:nvPr>
            <p:ph type="sldNum" sz="quarter" idx="12"/>
          </p:nvPr>
        </p:nvSpPr>
        <p:spPr/>
        <p:txBody>
          <a:bodyPr/>
          <a:lstStyle/>
          <a:p>
            <a:fld id="{5FF21AFD-FB25-4ED3-8ADC-59E0942A16A0}" type="slidenum">
              <a:rPr lang="es-PR" smtClean="0"/>
              <a:t>23</a:t>
            </a:fld>
            <a:endParaRPr lang="es-PR"/>
          </a:p>
        </p:txBody>
      </p:sp>
      <p:sp>
        <p:nvSpPr>
          <p:cNvPr id="5" name="Title 1"/>
          <p:cNvSpPr txBox="1">
            <a:spLocks/>
          </p:cNvSpPr>
          <p:nvPr/>
        </p:nvSpPr>
        <p:spPr>
          <a:xfrm>
            <a:off x="1103312" y="6273798"/>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Tree>
    <p:extLst>
      <p:ext uri="{BB962C8B-B14F-4D97-AF65-F5344CB8AC3E}">
        <p14:creationId xmlns:p14="http://schemas.microsoft.com/office/powerpoint/2010/main" val="969299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9982"/>
          </a:xfrm>
        </p:spPr>
        <p:txBody>
          <a:bodyPr/>
          <a:lstStyle/>
          <a:p>
            <a:r>
              <a:rPr lang="en-US" dirty="0" smtClean="0"/>
              <a:t>Solution </a:t>
            </a:r>
            <a:endParaRPr lang="es-PR" dirty="0"/>
          </a:p>
        </p:txBody>
      </p:sp>
      <p:sp>
        <p:nvSpPr>
          <p:cNvPr id="4" name="Title 1"/>
          <p:cNvSpPr txBox="1">
            <a:spLocks/>
          </p:cNvSpPr>
          <p:nvPr/>
        </p:nvSpPr>
        <p:spPr>
          <a:xfrm>
            <a:off x="645129" y="2495178"/>
            <a:ext cx="9404723" cy="48708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PR" sz="2400" dirty="0"/>
          </a:p>
        </p:txBody>
      </p:sp>
      <p:sp>
        <p:nvSpPr>
          <p:cNvPr id="5" name="Content Placeholder 2"/>
          <p:cNvSpPr txBox="1">
            <a:spLocks/>
          </p:cNvSpPr>
          <p:nvPr/>
        </p:nvSpPr>
        <p:spPr>
          <a:xfrm>
            <a:off x="1255710" y="1322669"/>
            <a:ext cx="8946541" cy="100778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2400" dirty="0" smtClean="0"/>
              <a:t>Create a machine that helps people mowing the grass in a simple way. This machine will be controlled through a mobile device using an application via Bluetooth or Wi-Fi . The user will also have the option to use it in autonomous mode. </a:t>
            </a:r>
          </a:p>
        </p:txBody>
      </p:sp>
      <p:sp>
        <p:nvSpPr>
          <p:cNvPr id="7" name="Content Placeholder 2"/>
          <p:cNvSpPr txBox="1">
            <a:spLocks/>
          </p:cNvSpPr>
          <p:nvPr/>
        </p:nvSpPr>
        <p:spPr>
          <a:xfrm>
            <a:off x="1255709" y="4681818"/>
            <a:ext cx="8946541" cy="5606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US" dirty="0" smtClean="0"/>
          </a:p>
        </p:txBody>
      </p:sp>
      <p:sp>
        <p:nvSpPr>
          <p:cNvPr id="8" name="Title 1"/>
          <p:cNvSpPr txBox="1">
            <a:spLocks/>
          </p:cNvSpPr>
          <p:nvPr/>
        </p:nvSpPr>
        <p:spPr>
          <a:xfrm>
            <a:off x="1103312" y="6273798"/>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
        <p:nvSpPr>
          <p:cNvPr id="9" name="Slide Number Placeholder 8"/>
          <p:cNvSpPr>
            <a:spLocks noGrp="1"/>
          </p:cNvSpPr>
          <p:nvPr>
            <p:ph type="sldNum" sz="quarter" idx="12"/>
          </p:nvPr>
        </p:nvSpPr>
        <p:spPr/>
        <p:txBody>
          <a:bodyPr/>
          <a:lstStyle/>
          <a:p>
            <a:fld id="{5FF21AFD-FB25-4ED3-8ADC-59E0942A16A0}" type="slidenum">
              <a:rPr lang="es-PR" smtClean="0"/>
              <a:t>3</a:t>
            </a:fld>
            <a:endParaRPr lang="es-PR"/>
          </a:p>
        </p:txBody>
      </p:sp>
    </p:spTree>
    <p:extLst>
      <p:ext uri="{BB962C8B-B14F-4D97-AF65-F5344CB8AC3E}">
        <p14:creationId xmlns:p14="http://schemas.microsoft.com/office/powerpoint/2010/main" val="1354477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Arial" panose="020B0604020202020204" pitchFamily="34" charset="0"/>
                <a:cs typeface="Arial" panose="020B0604020202020204" pitchFamily="34" charset="0"/>
              </a:rPr>
              <a:t>Concept</a:t>
            </a:r>
            <a:endParaRPr lang="es-PR" dirty="0"/>
          </a:p>
        </p:txBody>
      </p:sp>
      <p:sp>
        <p:nvSpPr>
          <p:cNvPr id="3" name="Content Placeholder 2"/>
          <p:cNvSpPr>
            <a:spLocks noGrp="1"/>
          </p:cNvSpPr>
          <p:nvPr>
            <p:ph idx="1"/>
          </p:nvPr>
        </p:nvSpPr>
        <p:spPr>
          <a:xfrm>
            <a:off x="1103312" y="1737592"/>
            <a:ext cx="8946541" cy="4195481"/>
          </a:xfrm>
        </p:spPr>
        <p:txBody>
          <a:bodyPr/>
          <a:lstStyle/>
          <a:p>
            <a:r>
              <a:rPr lang="en-US" dirty="0"/>
              <a:t>Our design is a remote control lawn mower that can be control through a cellular phone via Bluetooth.</a:t>
            </a:r>
            <a:endParaRPr lang="es-PR" altLang="es-PR" sz="1600" dirty="0"/>
          </a:p>
          <a:p>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4</a:t>
            </a:fld>
            <a:endParaRPr lang="es-PR"/>
          </a:p>
        </p:txBody>
      </p:sp>
      <p:pic>
        <p:nvPicPr>
          <p:cNvPr id="168" name="Picture 167"/>
          <p:cNvPicPr>
            <a:picLocks noChangeAspect="1"/>
          </p:cNvPicPr>
          <p:nvPr/>
        </p:nvPicPr>
        <p:blipFill>
          <a:blip r:embed="rId2">
            <a:clrChange>
              <a:clrFrom>
                <a:srgbClr val="FFFFFF"/>
              </a:clrFrom>
              <a:clrTo>
                <a:srgbClr val="FFFFFF">
                  <a:alpha val="0"/>
                </a:srgbClr>
              </a:clrTo>
            </a:clrChange>
          </a:blip>
          <a:stretch>
            <a:fillRect/>
          </a:stretch>
        </p:blipFill>
        <p:spPr>
          <a:xfrm>
            <a:off x="7727633" y="3613662"/>
            <a:ext cx="172022" cy="548320"/>
          </a:xfrm>
          <a:prstGeom prst="rect">
            <a:avLst/>
          </a:prstGeom>
          <a:scene3d>
            <a:camera prst="orthographicFront">
              <a:rot lat="0" lon="0" rev="8400000"/>
            </a:camera>
            <a:lightRig rig="threePt" dir="t"/>
          </a:scene3d>
        </p:spPr>
      </p:pic>
      <p:pic>
        <p:nvPicPr>
          <p:cNvPr id="169" name="Picture 168"/>
          <p:cNvPicPr>
            <a:picLocks noChangeAspect="1"/>
          </p:cNvPicPr>
          <p:nvPr/>
        </p:nvPicPr>
        <p:blipFill>
          <a:blip r:embed="rId2">
            <a:clrChange>
              <a:clrFrom>
                <a:srgbClr val="FFFFFF"/>
              </a:clrFrom>
              <a:clrTo>
                <a:srgbClr val="FFFFFF">
                  <a:alpha val="0"/>
                </a:srgbClr>
              </a:clrTo>
            </a:clrChange>
          </a:blip>
          <a:stretch>
            <a:fillRect/>
          </a:stretch>
        </p:blipFill>
        <p:spPr>
          <a:xfrm>
            <a:off x="7619233" y="3527484"/>
            <a:ext cx="172022" cy="548320"/>
          </a:xfrm>
          <a:prstGeom prst="rect">
            <a:avLst/>
          </a:prstGeom>
          <a:scene3d>
            <a:camera prst="orthographicFront">
              <a:rot lat="0" lon="0" rev="8400000"/>
            </a:camera>
            <a:lightRig rig="threePt" dir="t"/>
          </a:scene3d>
        </p:spPr>
      </p:pic>
      <p:grpSp>
        <p:nvGrpSpPr>
          <p:cNvPr id="170" name="Group 169"/>
          <p:cNvGrpSpPr/>
          <p:nvPr/>
        </p:nvGrpSpPr>
        <p:grpSpPr>
          <a:xfrm rot="21134752">
            <a:off x="8162212" y="3660722"/>
            <a:ext cx="883996" cy="1846369"/>
            <a:chOff x="6203587" y="6668120"/>
            <a:chExt cx="1425174" cy="2873334"/>
          </a:xfrm>
        </p:grpSpPr>
        <p:pic>
          <p:nvPicPr>
            <p:cNvPr id="171" name="Picture 170"/>
            <p:cNvPicPr/>
            <p:nvPr/>
          </p:nvPicPr>
          <p:blipFill>
            <a:blip r:embed="rId3" cstate="print">
              <a:extLst>
                <a:ext uri="{28A0092B-C50C-407E-A947-70E740481C1C}">
                  <a14:useLocalDpi xmlns:a14="http://schemas.microsoft.com/office/drawing/2010/main" val="0"/>
                </a:ext>
              </a:extLst>
            </a:blip>
            <a:stretch>
              <a:fillRect/>
            </a:stretch>
          </p:blipFill>
          <p:spPr>
            <a:xfrm rot="19148747">
              <a:off x="6203587" y="6668120"/>
              <a:ext cx="1425174" cy="2873334"/>
            </a:xfrm>
            <a:prstGeom prst="rect">
              <a:avLst/>
            </a:prstGeom>
          </p:spPr>
        </p:pic>
        <p:pic>
          <p:nvPicPr>
            <p:cNvPr id="172" name="Picture 171" descr="index"/>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126882">
              <a:off x="6220940" y="7035665"/>
              <a:ext cx="1288943" cy="2026034"/>
            </a:xfrm>
            <a:prstGeom prst="rect">
              <a:avLst/>
            </a:prstGeom>
            <a:noFill/>
            <a:ln>
              <a:noFill/>
            </a:ln>
          </p:spPr>
        </p:pic>
      </p:grpSp>
      <p:pic>
        <p:nvPicPr>
          <p:cNvPr id="184" name="Picture 183"/>
          <p:cNvPicPr>
            <a:picLocks noChangeAspect="1"/>
          </p:cNvPicPr>
          <p:nvPr/>
        </p:nvPicPr>
        <p:blipFill>
          <a:blip r:embed="rId5"/>
          <a:stretch>
            <a:fillRect/>
          </a:stretch>
        </p:blipFill>
        <p:spPr>
          <a:xfrm>
            <a:off x="2276131" y="3076444"/>
            <a:ext cx="4676775" cy="2028825"/>
          </a:xfrm>
          <a:prstGeom prst="rect">
            <a:avLst/>
          </a:prstGeom>
        </p:spPr>
      </p:pic>
      <p:sp>
        <p:nvSpPr>
          <p:cNvPr id="11" name="Title 1"/>
          <p:cNvSpPr txBox="1">
            <a:spLocks/>
          </p:cNvSpPr>
          <p:nvPr/>
        </p:nvSpPr>
        <p:spPr>
          <a:xfrm>
            <a:off x="1103312" y="6273798"/>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Tree>
    <p:extLst>
      <p:ext uri="{BB962C8B-B14F-4D97-AF65-F5344CB8AC3E}">
        <p14:creationId xmlns:p14="http://schemas.microsoft.com/office/powerpoint/2010/main" val="3083637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08068"/>
          </a:xfrm>
        </p:spPr>
        <p:txBody>
          <a:bodyPr/>
          <a:lstStyle/>
          <a:p>
            <a:pPr marL="0" indent="0"/>
            <a:r>
              <a:rPr lang="en-US" sz="4400" dirty="0" smtClean="0">
                <a:latin typeface="Arial" panose="020B0604020202020204" pitchFamily="34" charset="0"/>
                <a:cs typeface="Arial" panose="020B0604020202020204" pitchFamily="34" charset="0"/>
              </a:rPr>
              <a:t>Block Diagram</a:t>
            </a:r>
            <a:r>
              <a:rPr lang="en-US" sz="4400" dirty="0">
                <a:latin typeface="Arial" panose="020B0604020202020204" pitchFamily="34" charset="0"/>
                <a:cs typeface="Arial" panose="020B0604020202020204" pitchFamily="34" charset="0"/>
              </a:rPr>
              <a:t/>
            </a:r>
            <a:br>
              <a:rPr lang="en-US" sz="44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
            </a:r>
            <a:br>
              <a:rPr lang="en-US" sz="3200" dirty="0">
                <a:latin typeface="Arial" panose="020B0604020202020204" pitchFamily="34" charset="0"/>
                <a:cs typeface="Arial" panose="020B0604020202020204" pitchFamily="34" charset="0"/>
              </a:rPr>
            </a:br>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5</a:t>
            </a:fld>
            <a:endParaRPr lang="es-PR"/>
          </a:p>
        </p:txBody>
      </p:sp>
      <p:pic>
        <p:nvPicPr>
          <p:cNvPr id="5" name="Picture 4"/>
          <p:cNvPicPr>
            <a:picLocks noChangeAspect="1"/>
          </p:cNvPicPr>
          <p:nvPr/>
        </p:nvPicPr>
        <p:blipFill>
          <a:blip r:embed="rId2"/>
          <a:stretch>
            <a:fillRect/>
          </a:stretch>
        </p:blipFill>
        <p:spPr>
          <a:xfrm>
            <a:off x="1631869" y="1200094"/>
            <a:ext cx="7210379" cy="5395410"/>
          </a:xfrm>
          <a:prstGeom prst="rect">
            <a:avLst/>
          </a:prstGeom>
        </p:spPr>
      </p:pic>
    </p:spTree>
    <p:extLst>
      <p:ext uri="{BB962C8B-B14F-4D97-AF65-F5344CB8AC3E}">
        <p14:creationId xmlns:p14="http://schemas.microsoft.com/office/powerpoint/2010/main" val="87102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 </a:t>
            </a:r>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6</a:t>
            </a:fld>
            <a:endParaRPr lang="es-PR"/>
          </a:p>
        </p:txBody>
      </p:sp>
      <p:pic>
        <p:nvPicPr>
          <p:cNvPr id="9" name="Content Placeholder 5">
            <a:hlinkClick r:id="rId2" action="ppaction://hlinkfile"/>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42891" y="5721270"/>
            <a:ext cx="1140522" cy="1140522"/>
          </a:xfrm>
          <a:prstGeom prst="rect">
            <a:avLst/>
          </a:prstGeom>
        </p:spPr>
      </p:pic>
      <p:sp>
        <p:nvSpPr>
          <p:cNvPr id="10" name="Content Placeholder 9"/>
          <p:cNvSpPr>
            <a:spLocks noGrp="1"/>
          </p:cNvSpPr>
          <p:nvPr>
            <p:ph idx="1"/>
          </p:nvPr>
        </p:nvSpPr>
        <p:spPr/>
        <p:txBody>
          <a:bodyPr/>
          <a:lstStyle/>
          <a:p>
            <a:endParaRPr lang="es-PR"/>
          </a:p>
        </p:txBody>
      </p:sp>
      <p:pic>
        <p:nvPicPr>
          <p:cNvPr id="5" name="Picture 4"/>
          <p:cNvPicPr>
            <a:picLocks noChangeAspect="1"/>
          </p:cNvPicPr>
          <p:nvPr/>
        </p:nvPicPr>
        <p:blipFill>
          <a:blip r:embed="rId4"/>
          <a:stretch>
            <a:fillRect/>
          </a:stretch>
        </p:blipFill>
        <p:spPr>
          <a:xfrm>
            <a:off x="587866" y="1248365"/>
            <a:ext cx="10602873" cy="5495884"/>
          </a:xfrm>
          <a:prstGeom prst="rect">
            <a:avLst/>
          </a:prstGeom>
        </p:spPr>
      </p:pic>
    </p:spTree>
    <p:extLst>
      <p:ext uri="{BB962C8B-B14F-4D97-AF65-F5344CB8AC3E}">
        <p14:creationId xmlns:p14="http://schemas.microsoft.com/office/powerpoint/2010/main" val="201432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endParaRPr lang="es-PR" dirty="0"/>
          </a:p>
        </p:txBody>
      </p:sp>
      <p:sp>
        <p:nvSpPr>
          <p:cNvPr id="3" name="Content Placeholder 2"/>
          <p:cNvSpPr>
            <a:spLocks noGrp="1"/>
          </p:cNvSpPr>
          <p:nvPr>
            <p:ph idx="1"/>
          </p:nvPr>
        </p:nvSpPr>
        <p:spPr>
          <a:xfrm>
            <a:off x="710120" y="1559142"/>
            <a:ext cx="4773661" cy="4195481"/>
          </a:xfrm>
        </p:spPr>
        <p:txBody>
          <a:bodyPr/>
          <a:lstStyle/>
          <a:p>
            <a:pPr marL="0" indent="0">
              <a:buNone/>
            </a:pPr>
            <a:r>
              <a:rPr lang="en-US" b="1" dirty="0" smtClean="0"/>
              <a:t>Functional </a:t>
            </a:r>
          </a:p>
          <a:p>
            <a:r>
              <a:rPr lang="en-US" dirty="0" smtClean="0"/>
              <a:t>Cut the grass </a:t>
            </a:r>
            <a:r>
              <a:rPr lang="en-US" dirty="0" smtClean="0"/>
              <a:t>remotely or </a:t>
            </a:r>
            <a:r>
              <a:rPr lang="en-US" dirty="0" smtClean="0"/>
              <a:t>autonomous mode. </a:t>
            </a:r>
          </a:p>
          <a:p>
            <a:pPr lvl="0"/>
            <a:r>
              <a:rPr lang="en-US" dirty="0"/>
              <a:t>A microcontroller to send signals to the H-Bridge to control the direction of the grass cutter. </a:t>
            </a:r>
            <a:endParaRPr lang="es-PR" dirty="0"/>
          </a:p>
          <a:p>
            <a:pPr lvl="0"/>
            <a:r>
              <a:rPr lang="en-US" dirty="0"/>
              <a:t>Communication with phone application. </a:t>
            </a:r>
          </a:p>
          <a:p>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7</a:t>
            </a:fld>
            <a:endParaRPr lang="es-PR"/>
          </a:p>
        </p:txBody>
      </p:sp>
      <p:sp>
        <p:nvSpPr>
          <p:cNvPr id="5" name="Title 1"/>
          <p:cNvSpPr txBox="1">
            <a:spLocks/>
          </p:cNvSpPr>
          <p:nvPr/>
        </p:nvSpPr>
        <p:spPr>
          <a:xfrm>
            <a:off x="1103312" y="6273798"/>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sp>
        <p:nvSpPr>
          <p:cNvPr id="6" name="Content Placeholder 2"/>
          <p:cNvSpPr txBox="1">
            <a:spLocks/>
          </p:cNvSpPr>
          <p:nvPr/>
        </p:nvSpPr>
        <p:spPr>
          <a:xfrm>
            <a:off x="6081510" y="1563804"/>
            <a:ext cx="5109229"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b="1" dirty="0" smtClean="0"/>
              <a:t>Non - Functional </a:t>
            </a:r>
          </a:p>
          <a:p>
            <a:r>
              <a:rPr lang="en-US" dirty="0" smtClean="0"/>
              <a:t>Development application in IOS</a:t>
            </a:r>
          </a:p>
          <a:p>
            <a:r>
              <a:rPr lang="en-US" dirty="0" smtClean="0"/>
              <a:t>Sensors </a:t>
            </a:r>
            <a:r>
              <a:rPr lang="en-US" dirty="0" smtClean="0"/>
              <a:t>for safety </a:t>
            </a:r>
          </a:p>
          <a:p>
            <a:r>
              <a:rPr lang="en-US" dirty="0" smtClean="0"/>
              <a:t>Charging Station</a:t>
            </a:r>
          </a:p>
          <a:p>
            <a:r>
              <a:rPr lang="en-US" dirty="0" smtClean="0"/>
              <a:t>Power line communication</a:t>
            </a:r>
          </a:p>
          <a:p>
            <a:endParaRPr lang="es-PR" dirty="0"/>
          </a:p>
        </p:txBody>
      </p:sp>
    </p:spTree>
    <p:extLst>
      <p:ext uri="{BB962C8B-B14F-4D97-AF65-F5344CB8AC3E}">
        <p14:creationId xmlns:p14="http://schemas.microsoft.com/office/powerpoint/2010/main" val="2985388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Diagram </a:t>
            </a:r>
            <a:endParaRPr lang="es-PR" dirty="0"/>
          </a:p>
        </p:txBody>
      </p:sp>
      <p:sp>
        <p:nvSpPr>
          <p:cNvPr id="4" name="Slide Number Placeholder 3"/>
          <p:cNvSpPr>
            <a:spLocks noGrp="1"/>
          </p:cNvSpPr>
          <p:nvPr>
            <p:ph type="sldNum" sz="quarter" idx="12"/>
          </p:nvPr>
        </p:nvSpPr>
        <p:spPr/>
        <p:txBody>
          <a:bodyPr/>
          <a:lstStyle/>
          <a:p>
            <a:fld id="{5FF21AFD-FB25-4ED3-8ADC-59E0942A16A0}" type="slidenum">
              <a:rPr lang="es-PR" smtClean="0"/>
              <a:t>8</a:t>
            </a:fld>
            <a:endParaRPr lang="es-PR"/>
          </a:p>
        </p:txBody>
      </p:sp>
      <p:pic>
        <p:nvPicPr>
          <p:cNvPr id="6" name="Content Placeholder 5">
            <a:hlinkClick r:id="rId2" action="ppaction://hlinkfile"/>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42891" y="5721270"/>
            <a:ext cx="1140522" cy="1140522"/>
          </a:xfrm>
          <a:prstGeom prst="rect">
            <a:avLst/>
          </a:prstGeom>
        </p:spPr>
      </p:pic>
      <p:pic>
        <p:nvPicPr>
          <p:cNvPr id="7" name="Picture 6"/>
          <p:cNvPicPr>
            <a:picLocks noChangeAspect="1"/>
          </p:cNvPicPr>
          <p:nvPr/>
        </p:nvPicPr>
        <p:blipFill>
          <a:blip r:embed="rId4"/>
          <a:stretch>
            <a:fillRect/>
          </a:stretch>
        </p:blipFill>
        <p:spPr>
          <a:xfrm>
            <a:off x="539496" y="1152983"/>
            <a:ext cx="10811256" cy="5420218"/>
          </a:xfrm>
          <a:prstGeom prst="rect">
            <a:avLst/>
          </a:prstGeom>
        </p:spPr>
      </p:pic>
    </p:spTree>
    <p:extLst>
      <p:ext uri="{BB962C8B-B14F-4D97-AF65-F5344CB8AC3E}">
        <p14:creationId xmlns:p14="http://schemas.microsoft.com/office/powerpoint/2010/main" val="14367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C63DF95-06F6-4884-96BE-D891DF4B3E95}" type="slidenum">
              <a:rPr lang="en-US" smtClean="0"/>
              <a:pPr/>
              <a:t>9</a:t>
            </a:fld>
            <a:endParaRPr lang="en-US" dirty="0"/>
          </a:p>
        </p:txBody>
      </p:sp>
      <p:sp>
        <p:nvSpPr>
          <p:cNvPr id="2" name="Title 1"/>
          <p:cNvSpPr>
            <a:spLocks noGrp="1"/>
          </p:cNvSpPr>
          <p:nvPr>
            <p:ph type="title"/>
          </p:nvPr>
        </p:nvSpPr>
        <p:spPr>
          <a:xfrm>
            <a:off x="473582" y="295729"/>
            <a:ext cx="9404723" cy="1400530"/>
          </a:xfrm>
        </p:spPr>
        <p:txBody>
          <a:bodyPr/>
          <a:lstStyle/>
          <a:p>
            <a:r>
              <a:rPr lang="en-US" dirty="0" smtClean="0"/>
              <a:t>Grass Cutter Circuit</a:t>
            </a:r>
            <a:endParaRPr lang="es-PR" dirty="0"/>
          </a:p>
        </p:txBody>
      </p:sp>
      <p:sp>
        <p:nvSpPr>
          <p:cNvPr id="8" name="Title 1"/>
          <p:cNvSpPr txBox="1">
            <a:spLocks/>
          </p:cNvSpPr>
          <p:nvPr/>
        </p:nvSpPr>
        <p:spPr>
          <a:xfrm>
            <a:off x="0" y="6434894"/>
            <a:ext cx="4637088" cy="4231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smtClean="0"/>
              <a:t>José Ortiz, Juan Rivera &amp; Victor Castro</a:t>
            </a:r>
            <a:endParaRPr lang="es-PR" sz="1800" dirty="0"/>
          </a:p>
        </p:txBody>
      </p:sp>
      <p:pic>
        <p:nvPicPr>
          <p:cNvPr id="3" name="Picture 2"/>
          <p:cNvPicPr>
            <a:picLocks noChangeAspect="1"/>
          </p:cNvPicPr>
          <p:nvPr/>
        </p:nvPicPr>
        <p:blipFill>
          <a:blip r:embed="rId3"/>
          <a:stretch>
            <a:fillRect/>
          </a:stretch>
        </p:blipFill>
        <p:spPr>
          <a:xfrm>
            <a:off x="1769186" y="929444"/>
            <a:ext cx="7991475" cy="5505450"/>
          </a:xfrm>
          <a:prstGeom prst="rect">
            <a:avLst/>
          </a:prstGeom>
        </p:spPr>
      </p:pic>
    </p:spTree>
    <p:extLst>
      <p:ext uri="{BB962C8B-B14F-4D97-AF65-F5344CB8AC3E}">
        <p14:creationId xmlns:p14="http://schemas.microsoft.com/office/powerpoint/2010/main" val="197924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2078</TotalTime>
  <Words>654</Words>
  <Application>Microsoft Office PowerPoint</Application>
  <PresentationFormat>Widescreen</PresentationFormat>
  <Paragraphs>146</Paragraphs>
  <Slides>23</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vt:lpstr>
      <vt:lpstr>Times New Roman</vt:lpstr>
      <vt:lpstr>Wingdings</vt:lpstr>
      <vt:lpstr>Wingdings 3</vt:lpstr>
      <vt:lpstr>Ion</vt:lpstr>
      <vt:lpstr>RC/Automated Grass Cutter </vt:lpstr>
      <vt:lpstr>Problems Statement</vt:lpstr>
      <vt:lpstr>Solution </vt:lpstr>
      <vt:lpstr>Concept</vt:lpstr>
      <vt:lpstr>Block Diagram  </vt:lpstr>
      <vt:lpstr>Use Case Diagram </vt:lpstr>
      <vt:lpstr>Requirement </vt:lpstr>
      <vt:lpstr>Requirement Diagram </vt:lpstr>
      <vt:lpstr>Grass Cutter Circuit</vt:lpstr>
      <vt:lpstr>PowerPoint Presentation</vt:lpstr>
      <vt:lpstr>PowerPoint Presentation</vt:lpstr>
      <vt:lpstr>PowerPoint Presentation</vt:lpstr>
      <vt:lpstr>Methodology: Scrum</vt:lpstr>
      <vt:lpstr>Design of the System: Flowchart</vt:lpstr>
      <vt:lpstr>Android application (Prototype) </vt:lpstr>
      <vt:lpstr>Estimate Material Cost</vt:lpstr>
      <vt:lpstr>RC Grass Cutter (Prototype) </vt:lpstr>
      <vt:lpstr>PowerPoint Presentation</vt:lpstr>
      <vt:lpstr>PowerPoint Presentation</vt:lpstr>
      <vt:lpstr>Future Work </vt:lpstr>
      <vt:lpstr>Gantt Chart </vt:lpstr>
      <vt:lpstr>References </vt:lpstr>
      <vt:lpstr>    Questions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RC Grass Cutter</dc:title>
  <dc:creator>José Ortiz</dc:creator>
  <cp:lastModifiedBy>José Ortiz</cp:lastModifiedBy>
  <cp:revision>95</cp:revision>
  <dcterms:created xsi:type="dcterms:W3CDTF">2017-02-09T05:20:30Z</dcterms:created>
  <dcterms:modified xsi:type="dcterms:W3CDTF">2017-05-09T20:42:30Z</dcterms:modified>
</cp:coreProperties>
</file>